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7" r:id="rId4"/>
    <p:sldId id="268" r:id="rId5"/>
    <p:sldId id="263" r:id="rId6"/>
    <p:sldId id="257" r:id="rId7"/>
    <p:sldId id="259" r:id="rId8"/>
    <p:sldId id="260" r:id="rId9"/>
  </p:sldIdLst>
  <p:sldSz cx="12192000" cy="6858000"/>
  <p:notesSz cx="7010400" cy="11979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alie Socorro" initials="NS" lastIdx="1" clrIdx="0">
    <p:extLst>
      <p:ext uri="{19B8F6BF-5375-455C-9EA6-DF929625EA0E}">
        <p15:presenceInfo xmlns:p15="http://schemas.microsoft.com/office/powerpoint/2012/main" userId="S-1-5-21-3513612133-605137633-397017082-12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67" d="100"/>
          <a:sy n="67" d="100"/>
        </p:scale>
        <p:origin x="644" y="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D1E347F-3D58-47F1-9DD6-6410BAAEC2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2344944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1E347F-3D58-47F1-9DD6-6410BAAEC2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1706820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1E347F-3D58-47F1-9DD6-6410BAAEC2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4185130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1E347F-3D58-47F1-9DD6-6410BAAEC2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2994465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D1E347F-3D58-47F1-9DD6-6410BAAEC2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1496755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1E347F-3D58-47F1-9DD6-6410BAAEC250}"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3627048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1E347F-3D58-47F1-9DD6-6410BAAEC250}" type="datetimeFigureOut">
              <a:rPr lang="en-US" smtClean="0"/>
              <a:t>10/1/2020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291120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D1E347F-3D58-47F1-9DD6-6410BAAEC250}" type="datetimeFigureOut">
              <a:rPr lang="en-US" smtClean="0"/>
              <a:t>10/1/2020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134585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E347F-3D58-47F1-9DD6-6410BAAEC250}" type="datetimeFigureOut">
              <a:rPr lang="en-US" smtClean="0"/>
              <a:t>10/1/2020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410509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1E347F-3D58-47F1-9DD6-6410BAAEC250}"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295155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1E347F-3D58-47F1-9DD6-6410BAAEC250}"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145E2-349F-4E0A-8491-F667F7E806EB}" type="slidenum">
              <a:rPr lang="en-US" smtClean="0"/>
              <a:t>‹#›</a:t>
            </a:fld>
            <a:endParaRPr lang="en-US"/>
          </a:p>
        </p:txBody>
      </p:sp>
    </p:spTree>
    <p:extLst>
      <p:ext uri="{BB962C8B-B14F-4D97-AF65-F5344CB8AC3E}">
        <p14:creationId xmlns:p14="http://schemas.microsoft.com/office/powerpoint/2010/main" val="93407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1E347F-3D58-47F1-9DD6-6410BAAEC250}" type="datetimeFigureOut">
              <a:rPr lang="en-US" smtClean="0"/>
              <a:t>10/1/2020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145E2-349F-4E0A-8491-F667F7E806EB}" type="slidenum">
              <a:rPr lang="en-US" smtClean="0"/>
              <a:t>‹#›</a:t>
            </a:fld>
            <a:endParaRPr lang="en-US"/>
          </a:p>
        </p:txBody>
      </p:sp>
    </p:spTree>
    <p:extLst>
      <p:ext uri="{BB962C8B-B14F-4D97-AF65-F5344CB8AC3E}">
        <p14:creationId xmlns:p14="http://schemas.microsoft.com/office/powerpoint/2010/main" val="2301912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mailto:rpc@agentis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jc@agentislaw.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mailto:ddsparks@csattorneys.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2130" y="3997249"/>
            <a:ext cx="1380744" cy="143597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4441" y="3997249"/>
            <a:ext cx="1443651" cy="1435973"/>
          </a:xfrm>
          <a:prstGeom prst="rect">
            <a:avLst/>
          </a:prstGeom>
        </p:spPr>
      </p:pic>
      <p:pic>
        <p:nvPicPr>
          <p:cNvPr id="6" name="Picture 5"/>
          <p:cNvPicPr>
            <a:picLocks noChangeAspect="1"/>
          </p:cNvPicPr>
          <p:nvPr/>
        </p:nvPicPr>
        <p:blipFill>
          <a:blip r:embed="rId4"/>
          <a:stretch>
            <a:fillRect/>
          </a:stretch>
        </p:blipFill>
        <p:spPr>
          <a:xfrm>
            <a:off x="3689952" y="-3288"/>
            <a:ext cx="4607625" cy="1146287"/>
          </a:xfrm>
          <a:prstGeom prst="rect">
            <a:avLst/>
          </a:prstGeom>
        </p:spPr>
      </p:pic>
      <p:sp>
        <p:nvSpPr>
          <p:cNvPr id="7" name="TextBox 6"/>
          <p:cNvSpPr txBox="1"/>
          <p:nvPr/>
        </p:nvSpPr>
        <p:spPr>
          <a:xfrm>
            <a:off x="2720899" y="891539"/>
            <a:ext cx="6371424" cy="3139321"/>
          </a:xfrm>
          <a:prstGeom prst="rect">
            <a:avLst/>
          </a:prstGeom>
          <a:noFill/>
        </p:spPr>
        <p:txBody>
          <a:bodyPr wrap="none" rtlCol="0">
            <a:spAutoFit/>
          </a:bodyPr>
          <a:lstStyle/>
          <a:p>
            <a:pPr algn="ctr"/>
            <a:endParaRPr lang="en-US" b="1" dirty="0">
              <a:latin typeface="Roboto" pitchFamily="2" charset="0"/>
              <a:ea typeface="Roboto" pitchFamily="2" charset="0"/>
            </a:endParaRPr>
          </a:p>
          <a:p>
            <a:pPr algn="ctr"/>
            <a:r>
              <a:rPr lang="en-US" b="1" dirty="0">
                <a:latin typeface="Roboto" pitchFamily="2" charset="0"/>
                <a:ea typeface="Roboto" pitchFamily="2" charset="0"/>
              </a:rPr>
              <a:t>Part I: The Small Business Reorganization Act</a:t>
            </a:r>
            <a:endParaRPr lang="en-US" dirty="0">
              <a:latin typeface="Roboto" pitchFamily="2" charset="0"/>
              <a:ea typeface="Roboto" pitchFamily="2" charset="0"/>
            </a:endParaRPr>
          </a:p>
          <a:p>
            <a:pPr algn="ctr"/>
            <a:r>
              <a:rPr lang="en-US" b="1" dirty="0">
                <a:latin typeface="Roboto" pitchFamily="2" charset="0"/>
                <a:ea typeface="Roboto" pitchFamily="2" charset="0"/>
              </a:rPr>
              <a:t>What Your Small Business Clients Need to Know Right Now</a:t>
            </a:r>
            <a:endParaRPr lang="en-US" dirty="0">
              <a:latin typeface="Roboto" pitchFamily="2" charset="0"/>
              <a:ea typeface="Roboto" pitchFamily="2" charset="0"/>
            </a:endParaRPr>
          </a:p>
          <a:p>
            <a:r>
              <a:rPr lang="en-US" b="1" dirty="0">
                <a:latin typeface="Roboto" pitchFamily="2" charset="0"/>
                <a:ea typeface="Roboto" pitchFamily="2" charset="0"/>
              </a:rPr>
              <a:t> </a:t>
            </a:r>
            <a:endParaRPr lang="en-US" dirty="0">
              <a:latin typeface="Roboto" pitchFamily="2" charset="0"/>
              <a:ea typeface="Roboto" pitchFamily="2" charset="0"/>
            </a:endParaRPr>
          </a:p>
          <a:p>
            <a:pPr algn="ctr"/>
            <a:r>
              <a:rPr lang="en-US" dirty="0">
                <a:latin typeface="Roboto" pitchFamily="2" charset="0"/>
                <a:ea typeface="Roboto" pitchFamily="2" charset="0"/>
              </a:rPr>
              <a:t>Presented by: </a:t>
            </a:r>
          </a:p>
          <a:p>
            <a:pPr algn="ctr"/>
            <a:r>
              <a:rPr lang="en-US" dirty="0">
                <a:latin typeface="Roboto" pitchFamily="2" charset="0"/>
                <a:ea typeface="Roboto" pitchFamily="2" charset="0"/>
              </a:rPr>
              <a:t>Robert Charbonneau - Agentis Legal Advocates &amp; Advisors</a:t>
            </a:r>
            <a:r>
              <a:rPr lang="en-US" b="1" dirty="0">
                <a:latin typeface="Roboto" pitchFamily="2" charset="0"/>
                <a:ea typeface="Roboto" pitchFamily="2" charset="0"/>
              </a:rPr>
              <a:t> </a:t>
            </a:r>
            <a:endParaRPr lang="en-US" dirty="0">
              <a:latin typeface="Roboto" pitchFamily="2" charset="0"/>
              <a:ea typeface="Roboto" pitchFamily="2" charset="0"/>
            </a:endParaRPr>
          </a:p>
          <a:p>
            <a:pPr algn="ctr"/>
            <a:r>
              <a:rPr lang="en-US" dirty="0">
                <a:latin typeface="Roboto" pitchFamily="2" charset="0"/>
                <a:ea typeface="Roboto" pitchFamily="2" charset="0"/>
              </a:rPr>
              <a:t>Jacqueline Calderín - Agentis Legal Advocates &amp; Advisors</a:t>
            </a:r>
            <a:r>
              <a:rPr lang="en-US" b="1" dirty="0">
                <a:latin typeface="Roboto" pitchFamily="2" charset="0"/>
                <a:ea typeface="Roboto" pitchFamily="2" charset="0"/>
              </a:rPr>
              <a:t> </a:t>
            </a:r>
            <a:endParaRPr lang="en-US" dirty="0">
              <a:latin typeface="Roboto" pitchFamily="2" charset="0"/>
              <a:ea typeface="Roboto" pitchFamily="2" charset="0"/>
            </a:endParaRPr>
          </a:p>
          <a:p>
            <a:pPr algn="ctr"/>
            <a:r>
              <a:rPr lang="en-US" dirty="0">
                <a:latin typeface="Roboto" pitchFamily="2" charset="0"/>
                <a:ea typeface="Roboto" pitchFamily="2" charset="0"/>
              </a:rPr>
              <a:t>Daniel Sparks - Christian &amp; Small LLP</a:t>
            </a:r>
          </a:p>
          <a:p>
            <a:r>
              <a:rPr lang="en-US" b="1" dirty="0">
                <a:latin typeface="Roboto" pitchFamily="2" charset="0"/>
                <a:ea typeface="Roboto" pitchFamily="2" charset="0"/>
              </a:rPr>
              <a:t> </a:t>
            </a:r>
            <a:endParaRPr lang="en-US" dirty="0">
              <a:latin typeface="Roboto" pitchFamily="2" charset="0"/>
              <a:ea typeface="Roboto" pitchFamily="2" charset="0"/>
            </a:endParaRPr>
          </a:p>
          <a:p>
            <a:pPr algn="ctr"/>
            <a:r>
              <a:rPr lang="en-US" b="1" dirty="0">
                <a:latin typeface="Roboto" pitchFamily="2" charset="0"/>
                <a:ea typeface="Roboto" pitchFamily="2" charset="0"/>
              </a:rPr>
              <a:t>Thursday, October 1st - 12:00 PM EDT / 4:00 PM GMT</a:t>
            </a:r>
          </a:p>
          <a:p>
            <a:pPr algn="ctr"/>
            <a:endParaRPr lang="en-US" b="1" dirty="0">
              <a:latin typeface="Roboto" pitchFamily="2" charset="0"/>
              <a:ea typeface="Roboto" pitchFamily="2" charset="0"/>
            </a:endParaRPr>
          </a:p>
        </p:txBody>
      </p:sp>
      <p:pic>
        <p:nvPicPr>
          <p:cNvPr id="9" name="Picture 8"/>
          <p:cNvPicPr>
            <a:picLocks noChangeAspect="1"/>
          </p:cNvPicPr>
          <p:nvPr/>
        </p:nvPicPr>
        <p:blipFill>
          <a:blip r:embed="rId5"/>
          <a:stretch>
            <a:fillRect/>
          </a:stretch>
        </p:blipFill>
        <p:spPr>
          <a:xfrm>
            <a:off x="6913365" y="5656987"/>
            <a:ext cx="3090672" cy="1051079"/>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47105" y="5562597"/>
            <a:ext cx="3088037" cy="1217001"/>
          </a:xfrm>
          <a:prstGeom prst="rect">
            <a:avLst/>
          </a:prstGeom>
        </p:spPr>
      </p:pic>
      <p:pic>
        <p:nvPicPr>
          <p:cNvPr id="11" name="Picture 10"/>
          <p:cNvPicPr>
            <a:picLocks noChangeAspect="1"/>
          </p:cNvPicPr>
          <p:nvPr/>
        </p:nvPicPr>
        <p:blipFill rotWithShape="1">
          <a:blip r:embed="rId7"/>
          <a:srcRect t="5806" b="6635"/>
          <a:stretch/>
        </p:blipFill>
        <p:spPr>
          <a:xfrm>
            <a:off x="7818621" y="4030860"/>
            <a:ext cx="1280160" cy="1448618"/>
          </a:xfrm>
          <a:prstGeom prst="rect">
            <a:avLst/>
          </a:prstGeom>
        </p:spPr>
      </p:pic>
    </p:spTree>
    <p:extLst>
      <p:ext uri="{BB962C8B-B14F-4D97-AF65-F5344CB8AC3E}">
        <p14:creationId xmlns:p14="http://schemas.microsoft.com/office/powerpoint/2010/main" val="4015693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CE3EB-6DC7-46EC-9C0C-B3CF2C042C0E}"/>
              </a:ext>
            </a:extLst>
          </p:cNvPr>
          <p:cNvSpPr>
            <a:spLocks noGrp="1"/>
          </p:cNvSpPr>
          <p:nvPr>
            <p:ph type="title"/>
          </p:nvPr>
        </p:nvSpPr>
        <p:spPr>
          <a:xfrm>
            <a:off x="4702629" y="256692"/>
            <a:ext cx="7489371" cy="945007"/>
          </a:xfrm>
        </p:spPr>
        <p:txBody>
          <a:bodyPr anchor="b">
            <a:normAutofit fontScale="90000"/>
          </a:bodyPr>
          <a:lstStyle/>
          <a:p>
            <a:r>
              <a:rPr lang="en-US" sz="2800" dirty="0">
                <a:latin typeface="Roboto" pitchFamily="2" charset="0"/>
                <a:ea typeface="Roboto" pitchFamily="2" charset="0"/>
              </a:rPr>
              <a:t>Robert P. Charbonneau</a:t>
            </a:r>
            <a:br>
              <a:rPr lang="en-US" sz="2800" dirty="0">
                <a:latin typeface="Roboto" pitchFamily="2" charset="0"/>
                <a:ea typeface="Roboto" pitchFamily="2" charset="0"/>
              </a:rPr>
            </a:br>
            <a:r>
              <a:rPr lang="en-US" sz="1600" b="1" dirty="0">
                <a:effectLst/>
                <a:latin typeface="Roboto" pitchFamily="2" charset="0"/>
                <a:ea typeface="Roboto" pitchFamily="2" charset="0"/>
                <a:cs typeface="Times New Roman" panose="02020603050405020304" pitchFamily="18" charset="0"/>
              </a:rPr>
              <a:t>Founding Member</a:t>
            </a:r>
            <a:br>
              <a:rPr lang="en-US" sz="1600" b="1" dirty="0">
                <a:effectLst/>
                <a:latin typeface="Roboto" pitchFamily="2" charset="0"/>
                <a:ea typeface="Roboto" pitchFamily="2" charset="0"/>
                <a:cs typeface="Times New Roman" panose="02020603050405020304" pitchFamily="18" charset="0"/>
              </a:rPr>
            </a:br>
            <a:r>
              <a:rPr lang="en-US" sz="1600" u="sng" dirty="0">
                <a:effectLst/>
                <a:latin typeface="Roboto" pitchFamily="2" charset="0"/>
                <a:ea typeface="Roboto" pitchFamily="2" charset="0"/>
                <a:cs typeface="Times New Roman" panose="02020603050405020304" pitchFamily="18" charset="0"/>
                <a:hlinkClick r:id="rId2"/>
              </a:rPr>
              <a:t>rpc@agentislaw.com</a:t>
            </a:r>
            <a:br>
              <a:rPr lang="en-US" sz="1600" u="sng" dirty="0">
                <a:effectLst/>
                <a:latin typeface="Roboto" pitchFamily="2" charset="0"/>
                <a:ea typeface="Roboto" pitchFamily="2" charset="0"/>
                <a:cs typeface="Times New Roman" panose="02020603050405020304" pitchFamily="18" charset="0"/>
              </a:rPr>
            </a:br>
            <a:endParaRPr lang="en-US" sz="2800" dirty="0">
              <a:latin typeface="Roboto" pitchFamily="2" charset="0"/>
              <a:ea typeface="Roboto" pitchFamily="2" charset="0"/>
            </a:endParaRPr>
          </a:p>
        </p:txBody>
      </p:sp>
      <p:sp>
        <p:nvSpPr>
          <p:cNvPr id="3" name="Content Placeholder 2">
            <a:extLst>
              <a:ext uri="{FF2B5EF4-FFF2-40B4-BE49-F238E27FC236}">
                <a16:creationId xmlns:a16="http://schemas.microsoft.com/office/drawing/2014/main" id="{65D19BD0-8956-49A1-9826-4A9BB46A13D4}"/>
              </a:ext>
            </a:extLst>
          </p:cNvPr>
          <p:cNvSpPr>
            <a:spLocks noGrp="1"/>
          </p:cNvSpPr>
          <p:nvPr>
            <p:ph idx="1"/>
          </p:nvPr>
        </p:nvSpPr>
        <p:spPr>
          <a:xfrm>
            <a:off x="4702630" y="2246812"/>
            <a:ext cx="4635572" cy="4545874"/>
          </a:xfrm>
        </p:spPr>
        <p:txBody>
          <a:bodyPr>
            <a:normAutofit fontScale="70000" lnSpcReduction="20000"/>
          </a:bodyPr>
          <a:lstStyle/>
          <a:p>
            <a:pPr marL="0" marR="0" indent="0">
              <a:lnSpc>
                <a:spcPct val="120000"/>
              </a:lnSpc>
              <a:spcBef>
                <a:spcPts val="0"/>
              </a:spcBef>
              <a:buNone/>
            </a:pPr>
            <a:r>
              <a:rPr lang="en-US" sz="1800" b="1" dirty="0">
                <a:solidFill>
                  <a:srgbClr val="000000"/>
                </a:solidFill>
                <a:effectLst/>
                <a:latin typeface="Roboto" pitchFamily="2" charset="0"/>
                <a:ea typeface="Roboto" pitchFamily="2" charset="0"/>
                <a:cs typeface="Times New Roman" panose="02020603050405020304" pitchFamily="18" charset="0"/>
              </a:rPr>
              <a:t>REPRESENTATIVE MATTERS</a:t>
            </a:r>
            <a:endParaRPr lang="en-US" sz="1800" dirty="0">
              <a:effectLst/>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tabLst>
                <a:tab pos="457200" algn="l"/>
                <a:tab pos="2400300" algn="l"/>
                <a:tab pos="2628900" algn="l"/>
              </a:tabLst>
            </a:pPr>
            <a:r>
              <a:rPr lang="en-US" sz="1800" dirty="0">
                <a:solidFill>
                  <a:srgbClr val="000000"/>
                </a:solidFill>
                <a:effectLst/>
                <a:latin typeface="Roboto" pitchFamily="2" charset="0"/>
                <a:ea typeface="Roboto" pitchFamily="2" charset="0"/>
                <a:cs typeface="Times New Roman" panose="02020603050405020304" pitchFamily="18" charset="0"/>
              </a:rPr>
              <a:t>Representation of </a:t>
            </a:r>
            <a:r>
              <a:rPr lang="en-US" sz="1800" dirty="0" err="1">
                <a:solidFill>
                  <a:srgbClr val="000000"/>
                </a:solidFill>
                <a:effectLst/>
                <a:latin typeface="Roboto" pitchFamily="2" charset="0"/>
                <a:ea typeface="Roboto" pitchFamily="2" charset="0"/>
                <a:cs typeface="Times New Roman" panose="02020603050405020304" pitchFamily="18" charset="0"/>
              </a:rPr>
              <a:t>BioNitrogen</a:t>
            </a:r>
            <a:r>
              <a:rPr lang="en-US" sz="1800" dirty="0">
                <a:solidFill>
                  <a:srgbClr val="000000"/>
                </a:solidFill>
                <a:effectLst/>
                <a:latin typeface="Roboto" pitchFamily="2" charset="0"/>
                <a:ea typeface="Roboto" pitchFamily="2" charset="0"/>
                <a:cs typeface="Times New Roman" panose="02020603050405020304" pitchFamily="18" charset="0"/>
              </a:rPr>
              <a:t> Holdings Corp. in a Chapter 11 protection matter</a:t>
            </a:r>
            <a:endParaRPr lang="en-US" sz="1800" dirty="0">
              <a:effectLst/>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tabLst>
                <a:tab pos="457200" algn="l"/>
                <a:tab pos="2400300" algn="l"/>
                <a:tab pos="2628900" algn="l"/>
              </a:tabLst>
            </a:pPr>
            <a:r>
              <a:rPr lang="en-US" sz="1800" dirty="0">
                <a:solidFill>
                  <a:srgbClr val="000000"/>
                </a:solidFill>
                <a:effectLst/>
                <a:latin typeface="Roboto" pitchFamily="2" charset="0"/>
                <a:ea typeface="Roboto" pitchFamily="2" charset="0"/>
                <a:cs typeface="Times New Roman" panose="02020603050405020304" pitchFamily="18" charset="0"/>
              </a:rPr>
              <a:t>Representation of an ad hoc committee of construction lien claimants in the Fontainebleau Las Vegas bankruptcy case. Successfully argued for priming liens in excess of $300 million over the priority of nearly $1 billion in existing bank debt before the Nevada Supreme Court and the two federal courts in Florida</a:t>
            </a:r>
            <a:endParaRPr lang="en-US" sz="1800" dirty="0">
              <a:effectLst/>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tabLst>
                <a:tab pos="457200" algn="l"/>
                <a:tab pos="2400300" algn="l"/>
                <a:tab pos="2628900" algn="l"/>
              </a:tabLst>
            </a:pPr>
            <a:r>
              <a:rPr lang="en-US" sz="1800" dirty="0">
                <a:solidFill>
                  <a:srgbClr val="000000"/>
                </a:solidFill>
                <a:effectLst/>
                <a:latin typeface="Roboto" pitchFamily="2" charset="0"/>
                <a:ea typeface="Roboto" pitchFamily="2" charset="0"/>
                <a:cs typeface="Times New Roman" panose="02020603050405020304" pitchFamily="18" charset="0"/>
              </a:rPr>
              <a:t>Representation of the creditors committee in Hear USA, a publicly traded hearing aid manufacturer and retailer</a:t>
            </a:r>
            <a:endParaRPr lang="en-US" sz="1800" dirty="0">
              <a:effectLst/>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tabLst>
                <a:tab pos="2400300" algn="l"/>
                <a:tab pos="2628900" algn="l"/>
              </a:tabLst>
            </a:pPr>
            <a:r>
              <a:rPr lang="en-US" sz="1800" dirty="0">
                <a:solidFill>
                  <a:srgbClr val="000000"/>
                </a:solidFill>
                <a:effectLst/>
                <a:latin typeface="Roboto" pitchFamily="2" charset="0"/>
                <a:ea typeface="Roboto" pitchFamily="2" charset="0"/>
                <a:cs typeface="Times New Roman" panose="02020603050405020304" pitchFamily="18" charset="0"/>
              </a:rPr>
              <a:t>Served as counsel to the statutory committee of Deposit Holders in the Levitt Homes bankruptcy case</a:t>
            </a:r>
            <a:endParaRPr lang="en-US" sz="1800" dirty="0">
              <a:effectLst/>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tabLst>
                <a:tab pos="2400300" algn="l"/>
                <a:tab pos="2628900" algn="l"/>
              </a:tabLst>
            </a:pPr>
            <a:r>
              <a:rPr lang="en-US" sz="1800" dirty="0">
                <a:solidFill>
                  <a:srgbClr val="000000"/>
                </a:solidFill>
                <a:effectLst/>
                <a:latin typeface="Roboto" pitchFamily="2" charset="0"/>
                <a:ea typeface="Roboto" pitchFamily="2" charset="0"/>
                <a:cs typeface="Times New Roman" panose="02020603050405020304" pitchFamily="18" charset="0"/>
              </a:rPr>
              <a:t>Lead Debtor’s counsel in the Pan American Hospital case, then the largest independent not for profit hospital in South Florida</a:t>
            </a:r>
            <a:endParaRPr lang="en-US" sz="1800" dirty="0">
              <a:effectLst/>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pPr>
            <a:r>
              <a:rPr lang="en-US" sz="1800" dirty="0">
                <a:solidFill>
                  <a:srgbClr val="000000"/>
                </a:solidFill>
                <a:effectLst/>
                <a:latin typeface="Roboto" pitchFamily="2" charset="0"/>
                <a:ea typeface="Roboto" pitchFamily="2" charset="0"/>
                <a:cs typeface="Times New Roman" panose="02020603050405020304" pitchFamily="18" charset="0"/>
              </a:rPr>
              <a:t>Lead Committee Counsel in both the </a:t>
            </a:r>
            <a:r>
              <a:rPr lang="en-US" sz="1800" dirty="0" err="1">
                <a:solidFill>
                  <a:srgbClr val="000000"/>
                </a:solidFill>
                <a:effectLst/>
                <a:latin typeface="Roboto" pitchFamily="2" charset="0"/>
                <a:ea typeface="Roboto" pitchFamily="2" charset="0"/>
                <a:cs typeface="Times New Roman" panose="02020603050405020304" pitchFamily="18" charset="0"/>
              </a:rPr>
              <a:t>Suncruz</a:t>
            </a:r>
            <a:r>
              <a:rPr lang="en-US" sz="1800" dirty="0">
                <a:solidFill>
                  <a:srgbClr val="000000"/>
                </a:solidFill>
                <a:effectLst/>
                <a:latin typeface="Roboto" pitchFamily="2" charset="0"/>
                <a:ea typeface="Roboto" pitchFamily="2" charset="0"/>
                <a:cs typeface="Times New Roman" panose="02020603050405020304" pitchFamily="18" charset="0"/>
              </a:rPr>
              <a:t> Casinos and </a:t>
            </a:r>
            <a:r>
              <a:rPr lang="en-US" sz="1800" dirty="0" err="1">
                <a:solidFill>
                  <a:srgbClr val="000000"/>
                </a:solidFill>
                <a:effectLst/>
                <a:latin typeface="Roboto" pitchFamily="2" charset="0"/>
                <a:ea typeface="Roboto" pitchFamily="2" charset="0"/>
                <a:cs typeface="Times New Roman" panose="02020603050405020304" pitchFamily="18" charset="0"/>
              </a:rPr>
              <a:t>ITG</a:t>
            </a:r>
            <a:r>
              <a:rPr lang="en-US" sz="1800" dirty="0">
                <a:solidFill>
                  <a:srgbClr val="000000"/>
                </a:solidFill>
                <a:effectLst/>
                <a:latin typeface="Roboto" pitchFamily="2" charset="0"/>
                <a:ea typeface="Roboto" pitchFamily="2" charset="0"/>
                <a:cs typeface="Times New Roman" panose="02020603050405020304" pitchFamily="18" charset="0"/>
              </a:rPr>
              <a:t> Vegas cases involving fleets of gambling vessels</a:t>
            </a:r>
            <a:endParaRPr lang="en-US" sz="1800" dirty="0">
              <a:solidFill>
                <a:srgbClr val="000000"/>
              </a:solidFill>
              <a:latin typeface="Roboto" pitchFamily="2" charset="0"/>
              <a:ea typeface="Roboto" pitchFamily="2" charset="0"/>
              <a:cs typeface="Times New Roman" panose="02020603050405020304" pitchFamily="18" charset="0"/>
            </a:endParaRPr>
          </a:p>
          <a:p>
            <a:pPr marL="342900" marR="0" lvl="0" indent="-342900" algn="just">
              <a:lnSpc>
                <a:spcPct val="120000"/>
              </a:lnSpc>
              <a:spcBef>
                <a:spcPts val="0"/>
              </a:spcBef>
              <a:buSzPts val="1000"/>
              <a:buFont typeface="Symbol" panose="05050102010706020507" pitchFamily="18" charset="2"/>
              <a:buChar char=""/>
            </a:pPr>
            <a:r>
              <a:rPr lang="en-US" sz="1800" dirty="0">
                <a:effectLst/>
                <a:latin typeface="Roboto" pitchFamily="2" charset="0"/>
                <a:ea typeface="Roboto" pitchFamily="2" charset="0"/>
              </a:rPr>
              <a:t>On-going representations across the country of a hedge fund in the enforcement of their debt instruments in various Chapter 11 proceedings</a:t>
            </a:r>
            <a:endParaRPr lang="en-US" sz="2000" dirty="0">
              <a:latin typeface="Roboto" pitchFamily="2" charset="0"/>
              <a:ea typeface="Roboto" pitchFamily="2" charset="0"/>
            </a:endParaRPr>
          </a:p>
        </p:txBody>
      </p:sp>
      <p:pic>
        <p:nvPicPr>
          <p:cNvPr id="4" name="Picture 3">
            <a:extLst>
              <a:ext uri="{FF2B5EF4-FFF2-40B4-BE49-F238E27FC236}">
                <a16:creationId xmlns:a16="http://schemas.microsoft.com/office/drawing/2014/main" id="{8F1FBCA8-BE51-41DC-BACE-A05227D4C1D9}"/>
              </a:ext>
            </a:extLst>
          </p:cNvPr>
          <p:cNvPicPr/>
          <p:nvPr/>
        </p:nvPicPr>
        <p:blipFill rotWithShape="1">
          <a:blip r:embed="rId3" cstate="print">
            <a:extLst>
              <a:ext uri="{28A0092B-C50C-407E-A947-70E740481C1C}">
                <a14:useLocalDpi xmlns:a14="http://schemas.microsoft.com/office/drawing/2010/main" val="0"/>
              </a:ext>
            </a:extLst>
          </a:blip>
          <a:srcRect r="2" b="1250"/>
          <a:stretch/>
        </p:blipFill>
        <p:spPr bwMode="auto">
          <a:xfrm>
            <a:off x="20" y="10"/>
            <a:ext cx="4635571" cy="6857990"/>
          </a:xfrm>
          <a:prstGeom prst="rect">
            <a:avLst/>
          </a:prstGeom>
          <a:noFill/>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E6743"/>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276DD0C-F402-4F83-ADA2-C0EBEFAC8091}"/>
              </a:ext>
            </a:extLst>
          </p:cNvPr>
          <p:cNvSpPr txBox="1"/>
          <p:nvPr/>
        </p:nvSpPr>
        <p:spPr>
          <a:xfrm>
            <a:off x="4702629" y="777128"/>
            <a:ext cx="7350034" cy="1384995"/>
          </a:xfrm>
          <a:prstGeom prst="rect">
            <a:avLst/>
          </a:prstGeom>
          <a:noFill/>
        </p:spPr>
        <p:txBody>
          <a:bodyPr wrap="square" rtlCol="0">
            <a:spAutoFit/>
          </a:bodyPr>
          <a:lstStyle/>
          <a:p>
            <a:pPr algn="just"/>
            <a:r>
              <a:rPr lang="en-US" sz="1400" dirty="0">
                <a:effectLst/>
                <a:latin typeface="Roboto" pitchFamily="2" charset="0"/>
                <a:ea typeface="Roboto" pitchFamily="2" charset="0"/>
                <a:cs typeface="Times New Roman" panose="02020603050405020304" pitchFamily="18" charset="0"/>
              </a:rPr>
              <a:t>Robert Charbonneau is a founding member of the Firm. He concentrates his practice in troubled loan workouts, business restructuring and dispute resolution and insolvency matters. He has particularly broad experience representing statutory committees, including creditors’ committees, and funds purchasing distressed debt. Mr. Charbonneau is board certified in both business and consumer bankruptcy by the American Board of Certification.</a:t>
            </a:r>
            <a:endParaRPr lang="en-US" sz="1400" dirty="0"/>
          </a:p>
        </p:txBody>
      </p:sp>
      <p:sp>
        <p:nvSpPr>
          <p:cNvPr id="6" name="TextBox 5">
            <a:extLst>
              <a:ext uri="{FF2B5EF4-FFF2-40B4-BE49-F238E27FC236}">
                <a16:creationId xmlns:a16="http://schemas.microsoft.com/office/drawing/2014/main" id="{4853C383-1A25-4473-800F-5FCA046DDBEB}"/>
              </a:ext>
            </a:extLst>
          </p:cNvPr>
          <p:cNvSpPr txBox="1"/>
          <p:nvPr/>
        </p:nvSpPr>
        <p:spPr>
          <a:xfrm>
            <a:off x="9405241" y="2229388"/>
            <a:ext cx="2786740" cy="2693045"/>
          </a:xfrm>
          <a:prstGeom prst="rect">
            <a:avLst/>
          </a:prstGeom>
          <a:noFill/>
        </p:spPr>
        <p:txBody>
          <a:bodyPr wrap="square" rtlCol="0">
            <a:spAutoFit/>
          </a:bodyPr>
          <a:lstStyle/>
          <a:p>
            <a:pPr algn="l"/>
            <a:r>
              <a:rPr lang="en-US" sz="1300" b="1" i="0" u="none" strike="noStrike" dirty="0">
                <a:effectLst/>
                <a:latin typeface="Roboto" pitchFamily="2" charset="0"/>
                <a:ea typeface="Roboto" pitchFamily="2" charset="0"/>
              </a:rPr>
              <a:t>EDUCATION</a:t>
            </a:r>
          </a:p>
          <a:p>
            <a:pPr algn="l">
              <a:buFont typeface="Arial" panose="020B0604020202020204" pitchFamily="34" charset="0"/>
              <a:buChar char="•"/>
            </a:pPr>
            <a:r>
              <a:rPr lang="en-US" sz="1300" b="0" i="0" dirty="0">
                <a:effectLst/>
                <a:latin typeface="Roboto" pitchFamily="2" charset="0"/>
                <a:ea typeface="Roboto" pitchFamily="2" charset="0"/>
              </a:rPr>
              <a:t>J.D., Boston College Law School</a:t>
            </a:r>
          </a:p>
          <a:p>
            <a:pPr algn="l">
              <a:buFont typeface="Arial" panose="020B0604020202020204" pitchFamily="34" charset="0"/>
              <a:buChar char="•"/>
            </a:pPr>
            <a:r>
              <a:rPr lang="en-US" sz="1300" b="0" i="0" dirty="0">
                <a:effectLst/>
                <a:latin typeface="Roboto" pitchFamily="2" charset="0"/>
                <a:ea typeface="Roboto" pitchFamily="2" charset="0"/>
              </a:rPr>
              <a:t>B.A., University of Florida</a:t>
            </a:r>
          </a:p>
          <a:p>
            <a:pPr algn="l"/>
            <a:endParaRPr lang="en-US" sz="1300" b="0" i="0" dirty="0">
              <a:effectLst/>
              <a:latin typeface="Roboto" pitchFamily="2" charset="0"/>
              <a:ea typeface="Roboto" pitchFamily="2" charset="0"/>
            </a:endParaRPr>
          </a:p>
          <a:p>
            <a:pPr algn="l"/>
            <a:r>
              <a:rPr lang="en-US" sz="1300" b="1" i="0" u="none" strike="noStrike" dirty="0">
                <a:effectLst/>
                <a:latin typeface="Roboto" pitchFamily="2" charset="0"/>
                <a:ea typeface="Roboto" pitchFamily="2" charset="0"/>
              </a:rPr>
              <a:t>ADMISSIONS</a:t>
            </a:r>
          </a:p>
          <a:p>
            <a:pPr algn="l">
              <a:buFont typeface="Arial" panose="020B0604020202020204" pitchFamily="34" charset="0"/>
              <a:buChar char="•"/>
            </a:pPr>
            <a:r>
              <a:rPr lang="en-US" sz="1300" b="0" i="0" dirty="0">
                <a:effectLst/>
                <a:latin typeface="Roboto" pitchFamily="2" charset="0"/>
                <a:ea typeface="Roboto" pitchFamily="2" charset="0"/>
              </a:rPr>
              <a:t>Florida Bar</a:t>
            </a:r>
          </a:p>
          <a:p>
            <a:pPr algn="l">
              <a:buFont typeface="Arial" panose="020B0604020202020204" pitchFamily="34" charset="0"/>
              <a:buChar char="•"/>
            </a:pPr>
            <a:r>
              <a:rPr lang="en-US" sz="1300" b="0" i="0" dirty="0">
                <a:effectLst/>
                <a:latin typeface="Roboto" pitchFamily="2" charset="0"/>
                <a:ea typeface="Roboto" pitchFamily="2" charset="0"/>
              </a:rPr>
              <a:t>United States District Court for the Southern District of Florida</a:t>
            </a:r>
          </a:p>
          <a:p>
            <a:pPr algn="l">
              <a:buFont typeface="Arial" panose="020B0604020202020204" pitchFamily="34" charset="0"/>
              <a:buChar char="•"/>
            </a:pPr>
            <a:r>
              <a:rPr lang="en-US" sz="1300" b="0" i="0" dirty="0">
                <a:effectLst/>
                <a:latin typeface="Roboto" pitchFamily="2" charset="0"/>
                <a:ea typeface="Roboto" pitchFamily="2" charset="0"/>
              </a:rPr>
              <a:t>United States District Court for the Middle District of Florida</a:t>
            </a:r>
          </a:p>
          <a:p>
            <a:pPr algn="l">
              <a:buFont typeface="Arial" panose="020B0604020202020204" pitchFamily="34" charset="0"/>
              <a:buChar char="•"/>
            </a:pPr>
            <a:r>
              <a:rPr lang="en-US" sz="1300" dirty="0">
                <a:latin typeface="Roboto" pitchFamily="2" charset="0"/>
                <a:ea typeface="Roboto" pitchFamily="2" charset="0"/>
              </a:rPr>
              <a:t>Eleventh Circuit Court of Appeals</a:t>
            </a:r>
          </a:p>
          <a:p>
            <a:pPr algn="l">
              <a:buFont typeface="Arial" panose="020B0604020202020204" pitchFamily="34" charset="0"/>
              <a:buChar char="•"/>
            </a:pPr>
            <a:r>
              <a:rPr lang="en-US" sz="1300" b="0" i="0" dirty="0">
                <a:effectLst/>
                <a:latin typeface="Roboto" pitchFamily="2" charset="0"/>
                <a:ea typeface="Roboto" pitchFamily="2" charset="0"/>
              </a:rPr>
              <a:t>Supreme Court of the United States </a:t>
            </a:r>
            <a:r>
              <a:rPr lang="en-US" sz="1300" b="0" i="0">
                <a:effectLst/>
                <a:latin typeface="Roboto" pitchFamily="2" charset="0"/>
                <a:ea typeface="Roboto" pitchFamily="2" charset="0"/>
              </a:rPr>
              <a:t>of America</a:t>
            </a:r>
            <a:endParaRPr lang="en-US" sz="1300" b="0" i="0" dirty="0">
              <a:effectLst/>
              <a:latin typeface="Roboto" pitchFamily="2" charset="0"/>
              <a:ea typeface="Roboto" pitchFamily="2" charset="0"/>
            </a:endParaRPr>
          </a:p>
        </p:txBody>
      </p:sp>
    </p:spTree>
    <p:extLst>
      <p:ext uri="{BB962C8B-B14F-4D97-AF65-F5344CB8AC3E}">
        <p14:creationId xmlns:p14="http://schemas.microsoft.com/office/powerpoint/2010/main" val="75464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CE3EB-6DC7-46EC-9C0C-B3CF2C042C0E}"/>
              </a:ext>
            </a:extLst>
          </p:cNvPr>
          <p:cNvSpPr>
            <a:spLocks noGrp="1"/>
          </p:cNvSpPr>
          <p:nvPr>
            <p:ph type="title"/>
          </p:nvPr>
        </p:nvSpPr>
        <p:spPr>
          <a:xfrm>
            <a:off x="4702629" y="256692"/>
            <a:ext cx="7489371" cy="945007"/>
          </a:xfrm>
        </p:spPr>
        <p:txBody>
          <a:bodyPr anchor="b">
            <a:normAutofit fontScale="90000"/>
          </a:bodyPr>
          <a:lstStyle/>
          <a:p>
            <a:r>
              <a:rPr lang="en-US" sz="2800" dirty="0">
                <a:latin typeface="Roboto" pitchFamily="2" charset="0"/>
                <a:ea typeface="Roboto" pitchFamily="2" charset="0"/>
              </a:rPr>
              <a:t>Jacqueline Calderín</a:t>
            </a:r>
            <a:br>
              <a:rPr lang="en-US" sz="2800" dirty="0">
                <a:latin typeface="Roboto" pitchFamily="2" charset="0"/>
                <a:ea typeface="Roboto" pitchFamily="2" charset="0"/>
              </a:rPr>
            </a:br>
            <a:r>
              <a:rPr lang="en-US" sz="1600" b="1" dirty="0">
                <a:effectLst/>
                <a:latin typeface="Roboto" pitchFamily="2" charset="0"/>
                <a:ea typeface="Roboto" pitchFamily="2" charset="0"/>
                <a:cs typeface="Times New Roman" panose="02020603050405020304" pitchFamily="18" charset="0"/>
              </a:rPr>
              <a:t>Founding Member</a:t>
            </a:r>
            <a:br>
              <a:rPr lang="en-US" sz="1600" b="1" dirty="0">
                <a:effectLst/>
                <a:latin typeface="Roboto" pitchFamily="2" charset="0"/>
                <a:ea typeface="Roboto" pitchFamily="2" charset="0"/>
                <a:cs typeface="Times New Roman" panose="02020603050405020304" pitchFamily="18" charset="0"/>
              </a:rPr>
            </a:br>
            <a:r>
              <a:rPr lang="en-US" sz="1600" u="sng" dirty="0">
                <a:effectLst/>
                <a:latin typeface="Roboto" pitchFamily="2" charset="0"/>
                <a:ea typeface="Roboto" pitchFamily="2" charset="0"/>
                <a:cs typeface="Times New Roman" panose="02020603050405020304" pitchFamily="18" charset="0"/>
                <a:hlinkClick r:id="rId2"/>
              </a:rPr>
              <a:t>jc@agentislaw.com</a:t>
            </a:r>
            <a:br>
              <a:rPr lang="en-US" sz="1600" u="sng" dirty="0">
                <a:effectLst/>
                <a:latin typeface="Roboto" pitchFamily="2" charset="0"/>
                <a:ea typeface="Roboto" pitchFamily="2" charset="0"/>
                <a:cs typeface="Times New Roman" panose="02020603050405020304" pitchFamily="18" charset="0"/>
              </a:rPr>
            </a:br>
            <a:endParaRPr lang="en-US" sz="2800" dirty="0">
              <a:latin typeface="Roboto" pitchFamily="2" charset="0"/>
              <a:ea typeface="Roboto" pitchFamily="2" charset="0"/>
            </a:endParaRPr>
          </a:p>
        </p:txBody>
      </p:sp>
      <p:sp>
        <p:nvSpPr>
          <p:cNvPr id="3" name="Content Placeholder 2">
            <a:extLst>
              <a:ext uri="{FF2B5EF4-FFF2-40B4-BE49-F238E27FC236}">
                <a16:creationId xmlns:a16="http://schemas.microsoft.com/office/drawing/2014/main" id="{65D19BD0-8956-49A1-9826-4A9BB46A13D4}"/>
              </a:ext>
            </a:extLst>
          </p:cNvPr>
          <p:cNvSpPr>
            <a:spLocks noGrp="1"/>
          </p:cNvSpPr>
          <p:nvPr>
            <p:ph idx="1"/>
          </p:nvPr>
        </p:nvSpPr>
        <p:spPr>
          <a:xfrm>
            <a:off x="4702630" y="2090052"/>
            <a:ext cx="4635572" cy="4545874"/>
          </a:xfrm>
        </p:spPr>
        <p:txBody>
          <a:bodyPr>
            <a:noAutofit/>
          </a:bodyPr>
          <a:lstStyle/>
          <a:p>
            <a:pPr marL="0" marR="0" indent="0">
              <a:lnSpc>
                <a:spcPct val="100000"/>
              </a:lnSpc>
              <a:spcBef>
                <a:spcPts val="0"/>
              </a:spcBef>
              <a:buNone/>
            </a:pPr>
            <a:r>
              <a:rPr lang="en-US" sz="1300" b="1" dirty="0">
                <a:solidFill>
                  <a:srgbClr val="000000"/>
                </a:solidFill>
                <a:effectLst/>
                <a:latin typeface="Roboto" pitchFamily="2" charset="0"/>
                <a:ea typeface="Roboto" pitchFamily="2" charset="0"/>
                <a:cs typeface="Times New Roman" panose="02020603050405020304" pitchFamily="18" charset="0"/>
              </a:rPr>
              <a:t>REPRESENTATIVE MATTERS</a:t>
            </a:r>
            <a:endParaRPr lang="en-US" sz="1300" dirty="0">
              <a:effectLst/>
              <a:latin typeface="Roboto" pitchFamily="2" charset="0"/>
              <a:ea typeface="Roboto" pitchFamily="2" charset="0"/>
              <a:cs typeface="Times New Roman" panose="02020603050405020304" pitchFamily="18" charset="0"/>
            </a:endParaRP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Debtor in Possession for largest paper recycling company in South Florida in chapter 11 Reorganization</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Debtor in Possession for community hospital in a successful chapter 11 Reorganization</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Debtors in Possession in several healthcare-related in chapter 11 cases</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numerous high-net worth individuals, including attorneys, builders, and physicians in their own successful chapter 11 reorganizations</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several private school Debtors in Possession in their respective chapter 11 reorganizations</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Creditors’ Committee for a large telecommunications company in a successful chapter 11 reorganization</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Appointed Trustee in numerous business cases, including an operating blood processing laboratory, national cabinet manufacturer, real estate brokerage house, plumbing and engineering company, and others</a:t>
            </a:r>
          </a:p>
          <a:p>
            <a:pPr marL="342900" marR="0" lvl="0" indent="-342900" algn="just">
              <a:lnSpc>
                <a:spcPct val="100000"/>
              </a:lnSpc>
              <a:spcBef>
                <a:spcPts val="0"/>
              </a:spcBef>
              <a:buSzPts val="1000"/>
              <a:buFont typeface="Symbol" panose="05050102010706020507" pitchFamily="18" charset="2"/>
              <a:buChar char=""/>
              <a:tabLst>
                <a:tab pos="457200" algn="l"/>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Counsel to Deposit Holder committee in a chapter 11 for national residential developer</a:t>
            </a:r>
          </a:p>
        </p:txBody>
      </p:sp>
      <p:pic>
        <p:nvPicPr>
          <p:cNvPr id="4" name="Picture 3">
            <a:extLst>
              <a:ext uri="{FF2B5EF4-FFF2-40B4-BE49-F238E27FC236}">
                <a16:creationId xmlns:a16="http://schemas.microsoft.com/office/drawing/2014/main" id="{8F1FBCA8-BE51-41DC-BACE-A05227D4C1D9}"/>
              </a:ext>
            </a:extLst>
          </p:cNvPr>
          <p:cNvPicPr/>
          <p:nvPr/>
        </p:nvPicPr>
        <p:blipFill>
          <a:blip r:embed="rId3">
            <a:extLst>
              <a:ext uri="{28A0092B-C50C-407E-A947-70E740481C1C}">
                <a14:useLocalDpi xmlns:a14="http://schemas.microsoft.com/office/drawing/2010/main" val="0"/>
              </a:ext>
            </a:extLst>
          </a:blip>
          <a:srcRect l="14851" r="14851"/>
          <a:stretch/>
        </p:blipFill>
        <p:spPr bwMode="auto">
          <a:xfrm>
            <a:off x="20" y="10"/>
            <a:ext cx="4635571" cy="6857990"/>
          </a:xfrm>
          <a:prstGeom prst="rect">
            <a:avLst/>
          </a:prstGeom>
          <a:noFill/>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E6743"/>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276DD0C-F402-4F83-ADA2-C0EBEFAC8091}"/>
              </a:ext>
            </a:extLst>
          </p:cNvPr>
          <p:cNvSpPr txBox="1"/>
          <p:nvPr/>
        </p:nvSpPr>
        <p:spPr>
          <a:xfrm>
            <a:off x="4702629" y="777128"/>
            <a:ext cx="7350034" cy="1338828"/>
          </a:xfrm>
          <a:prstGeom prst="rect">
            <a:avLst/>
          </a:prstGeom>
          <a:noFill/>
        </p:spPr>
        <p:txBody>
          <a:bodyPr wrap="square" rtlCol="0">
            <a:spAutoFit/>
          </a:bodyPr>
          <a:lstStyle/>
          <a:p>
            <a:pPr algn="just"/>
            <a:r>
              <a:rPr lang="en-US" sz="1350" dirty="0">
                <a:latin typeface="Roboto" pitchFamily="2" charset="0"/>
                <a:ea typeface="Roboto" pitchFamily="2" charset="0"/>
              </a:rPr>
              <a:t>Jacqueline Calderín is a founding member and current managing partner of the Firm. She represents debtors, committees, secured creditors, and purchasers of assets in the areas of bankruptcy, insolvency, and restructuring in both in-court and out of court proceedings. In addition to her law practice, Jacqui serves as a court-appointed fiduciary. In 2011, she was appointed by the Department of Justice’s United States Trustee Program as a panel trustee to supervise and administer bankruptcy cases in the Southern District of Florida.</a:t>
            </a:r>
          </a:p>
        </p:txBody>
      </p:sp>
      <p:sp>
        <p:nvSpPr>
          <p:cNvPr id="6" name="TextBox 5">
            <a:extLst>
              <a:ext uri="{FF2B5EF4-FFF2-40B4-BE49-F238E27FC236}">
                <a16:creationId xmlns:a16="http://schemas.microsoft.com/office/drawing/2014/main" id="{4853C383-1A25-4473-800F-5FCA046DDBEB}"/>
              </a:ext>
            </a:extLst>
          </p:cNvPr>
          <p:cNvSpPr txBox="1"/>
          <p:nvPr/>
        </p:nvSpPr>
        <p:spPr>
          <a:xfrm>
            <a:off x="9405241" y="2229388"/>
            <a:ext cx="2786740" cy="2492990"/>
          </a:xfrm>
          <a:prstGeom prst="rect">
            <a:avLst/>
          </a:prstGeom>
          <a:noFill/>
        </p:spPr>
        <p:txBody>
          <a:bodyPr wrap="square" rtlCol="0">
            <a:spAutoFit/>
          </a:bodyPr>
          <a:lstStyle/>
          <a:p>
            <a:pPr algn="l"/>
            <a:r>
              <a:rPr lang="en-US" sz="1300" b="1" i="0" u="none" strike="noStrike" dirty="0">
                <a:effectLst/>
                <a:latin typeface="Roboto" pitchFamily="2" charset="0"/>
                <a:ea typeface="Roboto" pitchFamily="2" charset="0"/>
              </a:rPr>
              <a:t>EDUCATION</a:t>
            </a:r>
          </a:p>
          <a:p>
            <a:pPr algn="l">
              <a:buFont typeface="Arial" panose="020B0604020202020204" pitchFamily="34" charset="0"/>
              <a:buChar char="•"/>
            </a:pPr>
            <a:r>
              <a:rPr lang="en-US" sz="1300" b="0" i="0" dirty="0">
                <a:effectLst/>
                <a:latin typeface="Roboto" pitchFamily="2" charset="0"/>
                <a:ea typeface="Roboto" pitchFamily="2" charset="0"/>
              </a:rPr>
              <a:t>J.D., University of Miami School of Law</a:t>
            </a:r>
          </a:p>
          <a:p>
            <a:pPr algn="l">
              <a:buFont typeface="Arial" panose="020B0604020202020204" pitchFamily="34" charset="0"/>
              <a:buChar char="•"/>
            </a:pPr>
            <a:r>
              <a:rPr lang="en-US" sz="1300" b="0" i="0" dirty="0">
                <a:effectLst/>
                <a:latin typeface="Roboto" pitchFamily="2" charset="0"/>
                <a:ea typeface="Roboto" pitchFamily="2" charset="0"/>
              </a:rPr>
              <a:t>B.A., magna cum laude, Florida International University</a:t>
            </a:r>
          </a:p>
          <a:p>
            <a:pPr algn="l"/>
            <a:endParaRPr lang="en-US" sz="1300" b="0" i="0" dirty="0">
              <a:effectLst/>
              <a:latin typeface="Roboto" pitchFamily="2" charset="0"/>
              <a:ea typeface="Roboto" pitchFamily="2" charset="0"/>
            </a:endParaRPr>
          </a:p>
          <a:p>
            <a:pPr algn="l"/>
            <a:r>
              <a:rPr lang="en-US" sz="1300" b="1" i="0" u="none" strike="noStrike" dirty="0">
                <a:effectLst/>
                <a:latin typeface="Roboto" pitchFamily="2" charset="0"/>
                <a:ea typeface="Roboto" pitchFamily="2" charset="0"/>
              </a:rPr>
              <a:t>ADMISSIONS</a:t>
            </a:r>
          </a:p>
          <a:p>
            <a:pPr algn="l">
              <a:buFont typeface="Arial" panose="020B0604020202020204" pitchFamily="34" charset="0"/>
              <a:buChar char="•"/>
            </a:pPr>
            <a:r>
              <a:rPr lang="en-US" sz="1300" b="0" i="0" dirty="0">
                <a:effectLst/>
                <a:latin typeface="Roboto" pitchFamily="2" charset="0"/>
                <a:ea typeface="Roboto" pitchFamily="2" charset="0"/>
              </a:rPr>
              <a:t>Florida Bar</a:t>
            </a:r>
          </a:p>
          <a:p>
            <a:pPr algn="l">
              <a:buFont typeface="Arial" panose="020B0604020202020204" pitchFamily="34" charset="0"/>
              <a:buChar char="•"/>
            </a:pPr>
            <a:r>
              <a:rPr lang="en-US" sz="1300" b="0" i="0" dirty="0">
                <a:effectLst/>
                <a:latin typeface="Roboto" pitchFamily="2" charset="0"/>
                <a:ea typeface="Roboto" pitchFamily="2" charset="0"/>
              </a:rPr>
              <a:t>United States District Court for the Southern District of Florida</a:t>
            </a:r>
          </a:p>
          <a:p>
            <a:pPr algn="l">
              <a:buFont typeface="Arial" panose="020B0604020202020204" pitchFamily="34" charset="0"/>
              <a:buChar char="•"/>
            </a:pPr>
            <a:r>
              <a:rPr lang="en-US" sz="1300" b="0" i="0" dirty="0">
                <a:effectLst/>
                <a:latin typeface="Roboto" pitchFamily="2" charset="0"/>
                <a:ea typeface="Roboto" pitchFamily="2" charset="0"/>
              </a:rPr>
              <a:t>United States District Court for the Middle District of Florida</a:t>
            </a:r>
          </a:p>
        </p:txBody>
      </p:sp>
    </p:spTree>
    <p:extLst>
      <p:ext uri="{BB962C8B-B14F-4D97-AF65-F5344CB8AC3E}">
        <p14:creationId xmlns:p14="http://schemas.microsoft.com/office/powerpoint/2010/main" val="2614279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CE3EB-6DC7-46EC-9C0C-B3CF2C042C0E}"/>
              </a:ext>
            </a:extLst>
          </p:cNvPr>
          <p:cNvSpPr>
            <a:spLocks noGrp="1"/>
          </p:cNvSpPr>
          <p:nvPr>
            <p:ph type="title"/>
          </p:nvPr>
        </p:nvSpPr>
        <p:spPr>
          <a:xfrm>
            <a:off x="4702629" y="256692"/>
            <a:ext cx="7489371" cy="945007"/>
          </a:xfrm>
        </p:spPr>
        <p:txBody>
          <a:bodyPr anchor="b">
            <a:normAutofit fontScale="90000"/>
          </a:bodyPr>
          <a:lstStyle/>
          <a:p>
            <a:r>
              <a:rPr lang="en-US" sz="2800" dirty="0">
                <a:latin typeface="Roboto" pitchFamily="2" charset="0"/>
                <a:ea typeface="Roboto" pitchFamily="2" charset="0"/>
              </a:rPr>
              <a:t>Daniel D. Sparks</a:t>
            </a:r>
            <a:br>
              <a:rPr lang="en-US" sz="2800" dirty="0">
                <a:latin typeface="Roboto" pitchFamily="2" charset="0"/>
                <a:ea typeface="Roboto" pitchFamily="2" charset="0"/>
              </a:rPr>
            </a:br>
            <a:r>
              <a:rPr lang="en-US" sz="1600" b="1" dirty="0">
                <a:effectLst/>
                <a:latin typeface="Roboto" pitchFamily="2" charset="0"/>
                <a:ea typeface="Roboto" pitchFamily="2" charset="0"/>
                <a:cs typeface="Times New Roman" panose="02020603050405020304" pitchFamily="18" charset="0"/>
              </a:rPr>
              <a:t>Partner</a:t>
            </a:r>
            <a:br>
              <a:rPr lang="en-US" sz="1600" b="1" dirty="0">
                <a:effectLst/>
                <a:latin typeface="Roboto" pitchFamily="2" charset="0"/>
                <a:ea typeface="Roboto" pitchFamily="2" charset="0"/>
                <a:cs typeface="Times New Roman" panose="02020603050405020304" pitchFamily="18" charset="0"/>
              </a:rPr>
            </a:br>
            <a:r>
              <a:rPr lang="en-US" sz="1600" u="sng" dirty="0">
                <a:effectLst/>
                <a:latin typeface="Roboto" pitchFamily="2" charset="0"/>
                <a:ea typeface="Roboto" pitchFamily="2" charset="0"/>
                <a:cs typeface="Times New Roman" panose="02020603050405020304" pitchFamily="18" charset="0"/>
                <a:hlinkClick r:id="rId2"/>
              </a:rPr>
              <a:t>ddsparks@csattorneys.com</a:t>
            </a:r>
            <a:r>
              <a:rPr lang="en-US" sz="1600" u="sng" dirty="0">
                <a:effectLst/>
                <a:latin typeface="Roboto" pitchFamily="2" charset="0"/>
                <a:ea typeface="Roboto" pitchFamily="2" charset="0"/>
                <a:cs typeface="Times New Roman" panose="02020603050405020304" pitchFamily="18" charset="0"/>
              </a:rPr>
              <a:t> </a:t>
            </a:r>
            <a:br>
              <a:rPr lang="en-US" sz="1600" u="sng" dirty="0">
                <a:effectLst/>
                <a:latin typeface="Roboto" pitchFamily="2" charset="0"/>
                <a:ea typeface="Roboto" pitchFamily="2" charset="0"/>
                <a:cs typeface="Times New Roman" panose="02020603050405020304" pitchFamily="18" charset="0"/>
              </a:rPr>
            </a:br>
            <a:endParaRPr lang="en-US" sz="2800" dirty="0">
              <a:latin typeface="Roboto" pitchFamily="2" charset="0"/>
              <a:ea typeface="Roboto" pitchFamily="2" charset="0"/>
            </a:endParaRPr>
          </a:p>
        </p:txBody>
      </p:sp>
      <p:sp>
        <p:nvSpPr>
          <p:cNvPr id="3" name="Content Placeholder 2">
            <a:extLst>
              <a:ext uri="{FF2B5EF4-FFF2-40B4-BE49-F238E27FC236}">
                <a16:creationId xmlns:a16="http://schemas.microsoft.com/office/drawing/2014/main" id="{65D19BD0-8956-49A1-9826-4A9BB46A13D4}"/>
              </a:ext>
            </a:extLst>
          </p:cNvPr>
          <p:cNvSpPr>
            <a:spLocks noGrp="1"/>
          </p:cNvSpPr>
          <p:nvPr>
            <p:ph idx="1"/>
          </p:nvPr>
        </p:nvSpPr>
        <p:spPr>
          <a:xfrm>
            <a:off x="4571994" y="2333893"/>
            <a:ext cx="5338360" cy="4767933"/>
          </a:xfrm>
        </p:spPr>
        <p:txBody>
          <a:bodyPr>
            <a:noAutofit/>
          </a:bodyPr>
          <a:lstStyle/>
          <a:p>
            <a:pPr marL="0" marR="0" indent="0">
              <a:lnSpc>
                <a:spcPct val="100000"/>
              </a:lnSpc>
              <a:spcBef>
                <a:spcPts val="0"/>
              </a:spcBef>
              <a:buNone/>
            </a:pPr>
            <a:r>
              <a:rPr lang="en-US" sz="1300" b="1" dirty="0">
                <a:solidFill>
                  <a:srgbClr val="000000"/>
                </a:solidFill>
                <a:effectLst/>
                <a:latin typeface="Roboto" pitchFamily="2" charset="0"/>
                <a:ea typeface="Roboto" pitchFamily="2" charset="0"/>
                <a:cs typeface="Times New Roman" panose="02020603050405020304" pitchFamily="18" charset="0"/>
              </a:rPr>
              <a:t>AWARDS &amp; RECOGNITIONS</a:t>
            </a:r>
            <a:endParaRPr lang="en-US" sz="1300" dirty="0">
              <a:effectLst/>
              <a:latin typeface="Roboto" pitchFamily="2" charset="0"/>
              <a:ea typeface="Roboto" pitchFamily="2" charset="0"/>
              <a:cs typeface="Times New Roman" panose="02020603050405020304" pitchFamily="18" charset="0"/>
            </a:endParaRP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AV® Preeminent Peer Review Rating from Martindale-Hubbell</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Recognized in Chambers USA for Bankruptcy/Restructuring: Alabama</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Selected by The Best Lawyers in America® in 2018 as “Lawyer of the Year” for Bankruptcy &amp; Creditor Debtor Rights/Insolvency &amp; Reorganization Law</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Selected for inclusion in The Best Lawyers in America® 2009 thru 2021 in the fields of Banking and Finance Law; 2009 thru 2011 Litigation – Banking and Finance, Litigation – Bankruptcy, Mortgage Banking Foreclosure Law; 2009 – 2010 Bankruptcy and Creditor Debtor Rights/Insolvency and Reorganization Law; Commercial Litigation 2009</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Selected for inclusion in Alabama Super Lawyers® Top 50 Attorneys in Alabama and Top 50 Attorneys in Birmingham</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Selected for inclusion in Alabama Super Lawyers® in the field of Bankruptcy and Creditor/Debtor Rights; in Mid-South Region Super Lawyers in 2016-2019 in the field of Bankruptcy, Business</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Listed as one of the Birmingham Business Journal’s “Best of the Birmingham Bar”</a:t>
            </a:r>
          </a:p>
          <a:p>
            <a:pPr marL="112713" marR="0" lvl="0" indent="-112713" algn="just">
              <a:lnSpc>
                <a:spcPct val="100000"/>
              </a:lnSpc>
              <a:spcBef>
                <a:spcPts val="0"/>
              </a:spcBef>
              <a:buSzPts val="1000"/>
              <a:buFont typeface="Symbol" panose="05050102010706020507" pitchFamily="18" charset="2"/>
              <a:buChar char=""/>
              <a:tabLst>
                <a:tab pos="2400300" algn="l"/>
                <a:tab pos="2628900" algn="l"/>
              </a:tabLst>
            </a:pPr>
            <a:r>
              <a:rPr lang="en-US" sz="1300" dirty="0">
                <a:solidFill>
                  <a:srgbClr val="000000"/>
                </a:solidFill>
                <a:effectLst/>
                <a:latin typeface="Roboto" pitchFamily="2" charset="0"/>
                <a:ea typeface="Roboto" pitchFamily="2" charset="0"/>
                <a:cs typeface="Times New Roman" panose="02020603050405020304" pitchFamily="18" charset="0"/>
              </a:rPr>
              <a:t>Listed as “Top Attorney” in fields of banking and bankruptcy for Birmingham Magazine</a:t>
            </a:r>
          </a:p>
        </p:txBody>
      </p:sp>
      <p:pic>
        <p:nvPicPr>
          <p:cNvPr id="4" name="Picture 3">
            <a:extLst>
              <a:ext uri="{FF2B5EF4-FFF2-40B4-BE49-F238E27FC236}">
                <a16:creationId xmlns:a16="http://schemas.microsoft.com/office/drawing/2014/main" id="{8F1FBCA8-BE51-41DC-BACE-A05227D4C1D9}"/>
              </a:ext>
            </a:extLst>
          </p:cNvPr>
          <p:cNvPicPr/>
          <p:nvPr/>
        </p:nvPicPr>
        <p:blipFill>
          <a:blip r:embed="rId3">
            <a:extLst>
              <a:ext uri="{28A0092B-C50C-407E-A947-70E740481C1C}">
                <a14:useLocalDpi xmlns:a14="http://schemas.microsoft.com/office/drawing/2010/main" val="0"/>
              </a:ext>
            </a:extLst>
          </a:blip>
          <a:srcRect l="2684" r="2684"/>
          <a:stretch/>
        </p:blipFill>
        <p:spPr bwMode="auto">
          <a:xfrm>
            <a:off x="20" y="10"/>
            <a:ext cx="4635571" cy="6857990"/>
          </a:xfrm>
          <a:prstGeom prst="rect">
            <a:avLst/>
          </a:prstGeom>
          <a:noFill/>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E6743"/>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276DD0C-F402-4F83-ADA2-C0EBEFAC8091}"/>
              </a:ext>
            </a:extLst>
          </p:cNvPr>
          <p:cNvSpPr txBox="1"/>
          <p:nvPr/>
        </p:nvSpPr>
        <p:spPr>
          <a:xfrm>
            <a:off x="4676503" y="773667"/>
            <a:ext cx="7350034" cy="1384995"/>
          </a:xfrm>
          <a:prstGeom prst="rect">
            <a:avLst/>
          </a:prstGeom>
          <a:noFill/>
        </p:spPr>
        <p:txBody>
          <a:bodyPr wrap="square" rtlCol="0">
            <a:spAutoFit/>
          </a:bodyPr>
          <a:lstStyle/>
          <a:p>
            <a:pPr algn="just"/>
            <a:r>
              <a:rPr lang="en-US" sz="1200" dirty="0">
                <a:latin typeface="Roboto" pitchFamily="2" charset="0"/>
                <a:ea typeface="Roboto" pitchFamily="2" charset="0"/>
              </a:rPr>
              <a:t>Dan Sparks is head of Christian &amp; Small’s Creditor &amp; Lender Rights Practice Group. He focuses his practice in the areas of bankruptcy and business litigation involving creditors’ rights, consumer finance, lender liability, commercial contracts, and injunctive relief. Dan represents commercial lenders, debt buyers, corporations, Trustees, individuals and other secured and unsecured creditors in all aspects of commercial litigation, loan workouts, restructurings and closings, asset recovery, foreclosure, and adversary proceedings in bankruptcy. He spends a significant amount of his time representing creditors in all bankruptcy courts in Alabama and the Southeast.</a:t>
            </a:r>
          </a:p>
        </p:txBody>
      </p:sp>
      <p:sp>
        <p:nvSpPr>
          <p:cNvPr id="6" name="TextBox 5">
            <a:extLst>
              <a:ext uri="{FF2B5EF4-FFF2-40B4-BE49-F238E27FC236}">
                <a16:creationId xmlns:a16="http://schemas.microsoft.com/office/drawing/2014/main" id="{4853C383-1A25-4473-800F-5FCA046DDBEB}"/>
              </a:ext>
            </a:extLst>
          </p:cNvPr>
          <p:cNvSpPr txBox="1"/>
          <p:nvPr/>
        </p:nvSpPr>
        <p:spPr>
          <a:xfrm>
            <a:off x="9840696" y="2333893"/>
            <a:ext cx="2438394" cy="3693319"/>
          </a:xfrm>
          <a:prstGeom prst="rect">
            <a:avLst/>
          </a:prstGeom>
          <a:noFill/>
        </p:spPr>
        <p:txBody>
          <a:bodyPr wrap="square" rtlCol="0">
            <a:spAutoFit/>
          </a:bodyPr>
          <a:lstStyle/>
          <a:p>
            <a:pPr algn="l"/>
            <a:r>
              <a:rPr lang="en-US" sz="1300" b="1" i="0" u="none" strike="noStrike" dirty="0">
                <a:effectLst/>
                <a:latin typeface="Roboto" pitchFamily="2" charset="0"/>
                <a:ea typeface="Roboto" pitchFamily="2" charset="0"/>
              </a:rPr>
              <a:t>EDUCATION</a:t>
            </a:r>
          </a:p>
          <a:p>
            <a:pPr algn="l">
              <a:buFont typeface="Arial" panose="020B0604020202020204" pitchFamily="34" charset="0"/>
              <a:buChar char="•"/>
            </a:pPr>
            <a:r>
              <a:rPr lang="en-US" sz="1300" b="0" i="0" dirty="0">
                <a:effectLst/>
                <a:latin typeface="Roboto" pitchFamily="2" charset="0"/>
                <a:ea typeface="Roboto" pitchFamily="2" charset="0"/>
              </a:rPr>
              <a:t>J.D., Samford University Cumberland School of Law</a:t>
            </a:r>
          </a:p>
          <a:p>
            <a:pPr algn="l">
              <a:buFont typeface="Arial" panose="020B0604020202020204" pitchFamily="34" charset="0"/>
              <a:buChar char="•"/>
            </a:pPr>
            <a:r>
              <a:rPr lang="en-US" sz="1300" b="0" i="0" dirty="0">
                <a:effectLst/>
                <a:latin typeface="Roboto" pitchFamily="2" charset="0"/>
                <a:ea typeface="Roboto" pitchFamily="2" charset="0"/>
              </a:rPr>
              <a:t>B.A., University of Georgia</a:t>
            </a:r>
          </a:p>
          <a:p>
            <a:pPr algn="l"/>
            <a:endParaRPr lang="en-US" sz="1300" b="0" i="0" dirty="0">
              <a:effectLst/>
              <a:latin typeface="Roboto" pitchFamily="2" charset="0"/>
              <a:ea typeface="Roboto" pitchFamily="2" charset="0"/>
            </a:endParaRPr>
          </a:p>
          <a:p>
            <a:pPr algn="l"/>
            <a:r>
              <a:rPr lang="en-US" sz="1300" b="1" i="0" u="none" strike="noStrike" dirty="0">
                <a:effectLst/>
                <a:latin typeface="Roboto" pitchFamily="2" charset="0"/>
                <a:ea typeface="Roboto" pitchFamily="2" charset="0"/>
              </a:rPr>
              <a:t>ADMISSIONS</a:t>
            </a:r>
          </a:p>
          <a:p>
            <a:pPr algn="l">
              <a:buFont typeface="Arial" panose="020B0604020202020204" pitchFamily="34" charset="0"/>
              <a:buChar char="•"/>
            </a:pPr>
            <a:r>
              <a:rPr lang="en-US" sz="1300" b="0" i="0" dirty="0">
                <a:effectLst/>
                <a:latin typeface="Roboto" pitchFamily="2" charset="0"/>
                <a:ea typeface="Roboto" pitchFamily="2" charset="0"/>
              </a:rPr>
              <a:t>Alabama Bar</a:t>
            </a:r>
          </a:p>
          <a:p>
            <a:pPr algn="l">
              <a:buFont typeface="Arial" panose="020B0604020202020204" pitchFamily="34" charset="0"/>
              <a:buChar char="•"/>
            </a:pPr>
            <a:r>
              <a:rPr lang="en-US" sz="1300" dirty="0">
                <a:latin typeface="Roboto" pitchFamily="2" charset="0"/>
                <a:ea typeface="Roboto" pitchFamily="2" charset="0"/>
              </a:rPr>
              <a:t>Georgia Bar</a:t>
            </a:r>
            <a:endParaRPr lang="en-US" sz="1300" b="0" i="0" dirty="0">
              <a:effectLst/>
              <a:latin typeface="Roboto" pitchFamily="2" charset="0"/>
              <a:ea typeface="Roboto" pitchFamily="2" charset="0"/>
            </a:endParaRPr>
          </a:p>
          <a:p>
            <a:pPr algn="l">
              <a:buFont typeface="Arial" panose="020B0604020202020204" pitchFamily="34" charset="0"/>
              <a:buChar char="•"/>
            </a:pPr>
            <a:r>
              <a:rPr lang="en-US" sz="1300" b="0" i="0" dirty="0">
                <a:effectLst/>
                <a:latin typeface="Roboto" pitchFamily="2" charset="0"/>
                <a:ea typeface="Roboto" pitchFamily="2" charset="0"/>
              </a:rPr>
              <a:t>U.S. Court of Appeals, 11th Circuit</a:t>
            </a:r>
          </a:p>
          <a:p>
            <a:pPr algn="l">
              <a:buFont typeface="Arial" panose="020B0604020202020204" pitchFamily="34" charset="0"/>
              <a:buChar char="•"/>
            </a:pPr>
            <a:r>
              <a:rPr lang="en-US" sz="1300" b="0" i="0" dirty="0">
                <a:effectLst/>
                <a:latin typeface="Roboto" pitchFamily="2" charset="0"/>
                <a:ea typeface="Roboto" pitchFamily="2" charset="0"/>
              </a:rPr>
              <a:t>U.S. District Court, Northern District of Alabama</a:t>
            </a:r>
          </a:p>
          <a:p>
            <a:pPr algn="l">
              <a:buFont typeface="Arial" panose="020B0604020202020204" pitchFamily="34" charset="0"/>
              <a:buChar char="•"/>
            </a:pPr>
            <a:r>
              <a:rPr lang="en-US" sz="1300" b="0" i="0" dirty="0">
                <a:effectLst/>
                <a:latin typeface="Roboto" pitchFamily="2" charset="0"/>
                <a:ea typeface="Roboto" pitchFamily="2" charset="0"/>
              </a:rPr>
              <a:t>U.S. District Court, Middle District of Alabama</a:t>
            </a:r>
          </a:p>
          <a:p>
            <a:pPr algn="l">
              <a:buFont typeface="Arial" panose="020B0604020202020204" pitchFamily="34" charset="0"/>
              <a:buChar char="•"/>
            </a:pPr>
            <a:r>
              <a:rPr lang="en-US" sz="1300" b="0" i="0" dirty="0">
                <a:effectLst/>
                <a:latin typeface="Roboto" pitchFamily="2" charset="0"/>
                <a:ea typeface="Roboto" pitchFamily="2" charset="0"/>
              </a:rPr>
              <a:t>U.S. District Court, Southern District of Alabama</a:t>
            </a:r>
          </a:p>
          <a:p>
            <a:pPr algn="l">
              <a:buFont typeface="Arial" panose="020B0604020202020204" pitchFamily="34" charset="0"/>
              <a:buChar char="•"/>
            </a:pPr>
            <a:r>
              <a:rPr lang="en-US" sz="1300" b="0" i="0" dirty="0">
                <a:effectLst/>
                <a:latin typeface="Roboto" pitchFamily="2" charset="0"/>
                <a:ea typeface="Roboto" pitchFamily="2" charset="0"/>
              </a:rPr>
              <a:t>Georgia State Supreme Court</a:t>
            </a:r>
          </a:p>
          <a:p>
            <a:pPr algn="l">
              <a:buFont typeface="Arial" panose="020B0604020202020204" pitchFamily="34" charset="0"/>
              <a:buChar char="•"/>
            </a:pPr>
            <a:r>
              <a:rPr lang="en-US" sz="1300" b="0" i="0" dirty="0">
                <a:effectLst/>
                <a:latin typeface="Roboto" pitchFamily="2" charset="0"/>
                <a:ea typeface="Roboto" pitchFamily="2" charset="0"/>
              </a:rPr>
              <a:t>Georgia Court of Civil Appeals</a:t>
            </a:r>
            <a:endParaRPr lang="en-US" sz="1300" dirty="0"/>
          </a:p>
        </p:txBody>
      </p:sp>
    </p:spTree>
    <p:extLst>
      <p:ext uri="{BB962C8B-B14F-4D97-AF65-F5344CB8AC3E}">
        <p14:creationId xmlns:p14="http://schemas.microsoft.com/office/powerpoint/2010/main" val="3661773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0899"/>
            <a:ext cx="10515600" cy="1325563"/>
          </a:xfrm>
        </p:spPr>
        <p:txBody>
          <a:bodyPr/>
          <a:lstStyle/>
          <a:p>
            <a:pPr algn="ctr"/>
            <a:r>
              <a:rPr lang="en-US" b="1" u="sng" dirty="0">
                <a:latin typeface="Roboto" pitchFamily="2" charset="0"/>
                <a:ea typeface="Roboto" pitchFamily="2" charset="0"/>
              </a:rPr>
              <a:t>Subchapter V Case Timeline</a:t>
            </a:r>
          </a:p>
        </p:txBody>
      </p:sp>
      <p:sp>
        <p:nvSpPr>
          <p:cNvPr id="8" name="Right Arrow 7"/>
          <p:cNvSpPr/>
          <p:nvPr/>
        </p:nvSpPr>
        <p:spPr>
          <a:xfrm>
            <a:off x="217721" y="3698639"/>
            <a:ext cx="11945243" cy="105221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9"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51270" y="6250495"/>
            <a:ext cx="1541492" cy="607505"/>
          </a:xfrm>
        </p:spPr>
      </p:pic>
      <p:sp>
        <p:nvSpPr>
          <p:cNvPr id="10" name="TextBox 9"/>
          <p:cNvSpPr txBox="1"/>
          <p:nvPr/>
        </p:nvSpPr>
        <p:spPr>
          <a:xfrm>
            <a:off x="32386" y="771769"/>
            <a:ext cx="2550178" cy="369332"/>
          </a:xfrm>
          <a:prstGeom prst="rect">
            <a:avLst/>
          </a:prstGeom>
          <a:noFill/>
        </p:spPr>
        <p:txBody>
          <a:bodyPr wrap="square" rtlCol="0">
            <a:spAutoFit/>
          </a:bodyPr>
          <a:lstStyle/>
          <a:p>
            <a:r>
              <a:rPr lang="en-US" b="1" u="sng" dirty="0">
                <a:latin typeface="Roboto" pitchFamily="2" charset="0"/>
                <a:ea typeface="Roboto" pitchFamily="2" charset="0"/>
              </a:rPr>
              <a:t>Petition Date</a:t>
            </a:r>
          </a:p>
        </p:txBody>
      </p:sp>
      <p:sp>
        <p:nvSpPr>
          <p:cNvPr id="11" name="TextBox 10"/>
          <p:cNvSpPr txBox="1"/>
          <p:nvPr/>
        </p:nvSpPr>
        <p:spPr>
          <a:xfrm>
            <a:off x="25893" y="1103611"/>
            <a:ext cx="2663281" cy="2893100"/>
          </a:xfrm>
          <a:prstGeom prst="rect">
            <a:avLst/>
          </a:prstGeom>
          <a:noFill/>
        </p:spPr>
        <p:txBody>
          <a:bodyPr wrap="square" rtlCol="0">
            <a:spAutoFit/>
          </a:bodyPr>
          <a:lstStyle/>
          <a:p>
            <a:pPr lvl="0" algn="just"/>
            <a:r>
              <a:rPr lang="en-US" sz="1600" b="1" dirty="0">
                <a:solidFill>
                  <a:schemeClr val="tx1"/>
                </a:solidFill>
                <a:latin typeface="Roboto" pitchFamily="2" charset="0"/>
                <a:ea typeface="Roboto" pitchFamily="2" charset="0"/>
              </a:rPr>
              <a:t>Small Business Financials:</a:t>
            </a:r>
            <a:br>
              <a:rPr lang="en-US" sz="1600" dirty="0">
                <a:solidFill>
                  <a:schemeClr val="tx1"/>
                </a:solidFill>
                <a:latin typeface="Roboto" pitchFamily="2" charset="0"/>
                <a:ea typeface="Roboto" pitchFamily="2" charset="0"/>
              </a:rPr>
            </a:br>
            <a:r>
              <a:rPr lang="en-US" sz="1600" dirty="0">
                <a:solidFill>
                  <a:schemeClr val="tx1"/>
                </a:solidFill>
                <a:latin typeface="Roboto" pitchFamily="2" charset="0"/>
                <a:ea typeface="Roboto" pitchFamily="2" charset="0"/>
              </a:rPr>
              <a:t>Append to petition: most recent (i) balance sheet; (ii) statement of operations; (iii) cash-flow statement; and (iv) federal income tax return; or a statement made under penalty of perjury that none available.</a:t>
            </a:r>
            <a:endParaRPr lang="en-US" sz="1600" dirty="0">
              <a:solidFill>
                <a:schemeClr val="tx1">
                  <a:lumMod val="65000"/>
                  <a:lumOff val="35000"/>
                </a:schemeClr>
              </a:solidFill>
              <a:latin typeface="Roboto" pitchFamily="2" charset="0"/>
              <a:ea typeface="Roboto" pitchFamily="2" charset="0"/>
            </a:endParaRPr>
          </a:p>
          <a:p>
            <a:pPr lvl="0"/>
            <a:r>
              <a:rPr lang="en-US" sz="1200" i="1" dirty="0">
                <a:solidFill>
                  <a:schemeClr val="tx1"/>
                </a:solidFill>
                <a:latin typeface="Roboto" pitchFamily="2" charset="0"/>
                <a:ea typeface="Roboto" pitchFamily="2" charset="0"/>
              </a:rPr>
              <a:t>11 </a:t>
            </a:r>
            <a:r>
              <a:rPr lang="en-US" sz="1200" i="1" dirty="0" err="1">
                <a:solidFill>
                  <a:schemeClr val="tx1"/>
                </a:solidFill>
                <a:latin typeface="Roboto" pitchFamily="2" charset="0"/>
                <a:ea typeface="Roboto" pitchFamily="2" charset="0"/>
              </a:rPr>
              <a:t>U.S.C</a:t>
            </a:r>
            <a:r>
              <a:rPr lang="en-US" sz="1200" i="1" dirty="0">
                <a:solidFill>
                  <a:schemeClr val="tx1"/>
                </a:solidFill>
                <a:latin typeface="Roboto" pitchFamily="2" charset="0"/>
                <a:ea typeface="Roboto" pitchFamily="2" charset="0"/>
              </a:rPr>
              <a:t>. § 1187(a)</a:t>
            </a:r>
            <a:br>
              <a:rPr lang="en-US" sz="1200" i="1" dirty="0">
                <a:solidFill>
                  <a:schemeClr val="tx1"/>
                </a:solidFill>
                <a:latin typeface="Roboto" pitchFamily="2" charset="0"/>
                <a:ea typeface="Roboto" pitchFamily="2" charset="0"/>
              </a:rPr>
            </a:br>
            <a:r>
              <a:rPr lang="en-US" sz="1200" i="1" dirty="0">
                <a:solidFill>
                  <a:schemeClr val="tx1"/>
                </a:solidFill>
                <a:latin typeface="Roboto" pitchFamily="2" charset="0"/>
                <a:ea typeface="Roboto" pitchFamily="2" charset="0"/>
              </a:rPr>
              <a:t>11 </a:t>
            </a:r>
            <a:r>
              <a:rPr lang="en-US" sz="1200" i="1" dirty="0" err="1">
                <a:solidFill>
                  <a:schemeClr val="tx1"/>
                </a:solidFill>
                <a:latin typeface="Roboto" pitchFamily="2" charset="0"/>
                <a:ea typeface="Roboto" pitchFamily="2" charset="0"/>
              </a:rPr>
              <a:t>U.S.C</a:t>
            </a:r>
            <a:r>
              <a:rPr lang="en-US" sz="1200" i="1" dirty="0">
                <a:solidFill>
                  <a:schemeClr val="tx1"/>
                </a:solidFill>
                <a:latin typeface="Roboto" pitchFamily="2" charset="0"/>
                <a:ea typeface="Roboto" pitchFamily="2" charset="0"/>
              </a:rPr>
              <a:t>. § 1116(1)(A), (B)</a:t>
            </a:r>
          </a:p>
          <a:p>
            <a:endParaRPr lang="en-US" sz="1400" dirty="0"/>
          </a:p>
        </p:txBody>
      </p:sp>
      <p:sp>
        <p:nvSpPr>
          <p:cNvPr id="12" name="TextBox 11"/>
          <p:cNvSpPr txBox="1"/>
          <p:nvPr/>
        </p:nvSpPr>
        <p:spPr>
          <a:xfrm>
            <a:off x="32386" y="4742274"/>
            <a:ext cx="2539478" cy="369332"/>
          </a:xfrm>
          <a:prstGeom prst="rect">
            <a:avLst/>
          </a:prstGeom>
          <a:noFill/>
        </p:spPr>
        <p:txBody>
          <a:bodyPr wrap="none" rtlCol="0">
            <a:spAutoFit/>
          </a:bodyPr>
          <a:lstStyle/>
          <a:p>
            <a:r>
              <a:rPr lang="en-US" b="1" u="sng" dirty="0">
                <a:latin typeface="Roboto" pitchFamily="2" charset="0"/>
                <a:ea typeface="Roboto" pitchFamily="2" charset="0"/>
              </a:rPr>
              <a:t>Initial Debtor Interview</a:t>
            </a:r>
          </a:p>
        </p:txBody>
      </p:sp>
      <p:sp>
        <p:nvSpPr>
          <p:cNvPr id="13" name="TextBox 12"/>
          <p:cNvSpPr txBox="1"/>
          <p:nvPr/>
        </p:nvSpPr>
        <p:spPr>
          <a:xfrm>
            <a:off x="161927" y="5214281"/>
            <a:ext cx="2249715" cy="830997"/>
          </a:xfrm>
          <a:prstGeom prst="rect">
            <a:avLst/>
          </a:prstGeom>
          <a:noFill/>
        </p:spPr>
        <p:txBody>
          <a:bodyPr wrap="square" rtlCol="0">
            <a:spAutoFit/>
          </a:bodyPr>
          <a:lstStyle/>
          <a:p>
            <a:pPr algn="just"/>
            <a:r>
              <a:rPr lang="en-US" sz="1600" dirty="0">
                <a:latin typeface="Roboto" pitchFamily="2" charset="0"/>
                <a:ea typeface="Roboto" pitchFamily="2" charset="0"/>
              </a:rPr>
              <a:t>Within 7 days the UST will conduct the Initial Debtor Interview</a:t>
            </a:r>
          </a:p>
        </p:txBody>
      </p:sp>
      <p:sp>
        <p:nvSpPr>
          <p:cNvPr id="14" name="TextBox 13"/>
          <p:cNvSpPr txBox="1"/>
          <p:nvPr/>
        </p:nvSpPr>
        <p:spPr>
          <a:xfrm>
            <a:off x="5449355" y="808326"/>
            <a:ext cx="1896527" cy="646331"/>
          </a:xfrm>
          <a:prstGeom prst="rect">
            <a:avLst/>
          </a:prstGeom>
          <a:noFill/>
        </p:spPr>
        <p:txBody>
          <a:bodyPr wrap="square" rtlCol="0">
            <a:spAutoFit/>
          </a:bodyPr>
          <a:lstStyle/>
          <a:p>
            <a:r>
              <a:rPr lang="en-US" b="1" u="sng" dirty="0">
                <a:latin typeface="Roboto" pitchFamily="2" charset="0"/>
                <a:ea typeface="Roboto" pitchFamily="2" charset="0"/>
              </a:rPr>
              <a:t>Required Status Conference</a:t>
            </a:r>
          </a:p>
        </p:txBody>
      </p:sp>
      <p:sp>
        <p:nvSpPr>
          <p:cNvPr id="20" name="TextBox 19"/>
          <p:cNvSpPr txBox="1"/>
          <p:nvPr/>
        </p:nvSpPr>
        <p:spPr>
          <a:xfrm>
            <a:off x="5494033" y="1696835"/>
            <a:ext cx="1876602" cy="98311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69850" rIns="69850" bIns="104775" numCol="1" spcCol="1270" anchor="t" anchorCtr="0">
            <a:noAutofit/>
          </a:bodyPr>
          <a:lstStyle/>
          <a:p>
            <a:pPr lvl="0" algn="just" defTabSz="488950">
              <a:lnSpc>
                <a:spcPct val="90000"/>
              </a:lnSpc>
              <a:spcBef>
                <a:spcPct val="0"/>
              </a:spcBef>
              <a:spcAft>
                <a:spcPct val="35000"/>
              </a:spcAft>
            </a:pPr>
            <a:r>
              <a:rPr lang="en-US" sz="1600" dirty="0">
                <a:solidFill>
                  <a:schemeClr val="tx1"/>
                </a:solidFill>
                <a:latin typeface="Roboto" pitchFamily="2" charset="0"/>
                <a:ea typeface="Roboto" pitchFamily="2" charset="0"/>
              </a:rPr>
              <a:t>Not later than 60 days after the entry of the order for relief, the court shall hold a status </a:t>
            </a:r>
            <a:r>
              <a:rPr lang="en-US" sz="1600" i="0" kern="1200" dirty="0">
                <a:solidFill>
                  <a:schemeClr val="tx1"/>
                </a:solidFill>
                <a:latin typeface="Roboto" pitchFamily="2" charset="0"/>
                <a:ea typeface="Roboto" pitchFamily="2" charset="0"/>
              </a:rPr>
              <a:t>conference</a:t>
            </a:r>
          </a:p>
          <a:p>
            <a:pPr lvl="0" algn="l" defTabSz="488950">
              <a:lnSpc>
                <a:spcPct val="90000"/>
              </a:lnSpc>
              <a:spcBef>
                <a:spcPct val="0"/>
              </a:spcBef>
              <a:spcAft>
                <a:spcPct val="35000"/>
              </a:spcAft>
            </a:pPr>
            <a:r>
              <a:rPr lang="en-US" sz="1600" i="0" kern="1200" dirty="0">
                <a:solidFill>
                  <a:schemeClr val="tx1"/>
                </a:solidFill>
                <a:latin typeface="Roboto" pitchFamily="2" charset="0"/>
                <a:ea typeface="Roboto" pitchFamily="2" charset="0"/>
              </a:rPr>
              <a:t>(to be set by Court)</a:t>
            </a:r>
          </a:p>
          <a:p>
            <a:pPr lvl="0" algn="l" defTabSz="488950">
              <a:lnSpc>
                <a:spcPct val="90000"/>
              </a:lnSpc>
              <a:spcBef>
                <a:spcPct val="0"/>
              </a:spcBef>
              <a:spcAft>
                <a:spcPct val="35000"/>
              </a:spcAft>
            </a:pPr>
            <a:r>
              <a:rPr lang="en-US" sz="1600" i="1" kern="1200" dirty="0">
                <a:solidFill>
                  <a:schemeClr val="tx1"/>
                </a:solidFill>
                <a:latin typeface="Roboto" pitchFamily="2" charset="0"/>
                <a:ea typeface="Roboto" pitchFamily="2" charset="0"/>
              </a:rPr>
              <a:t>11 </a:t>
            </a:r>
            <a:r>
              <a:rPr lang="en-US" sz="1600" i="1" kern="1200" dirty="0" err="1">
                <a:solidFill>
                  <a:schemeClr val="tx1"/>
                </a:solidFill>
                <a:latin typeface="Roboto" pitchFamily="2" charset="0"/>
                <a:ea typeface="Roboto" pitchFamily="2" charset="0"/>
              </a:rPr>
              <a:t>U.S.C</a:t>
            </a:r>
            <a:r>
              <a:rPr lang="en-US" sz="1600" i="1" kern="1200" dirty="0">
                <a:solidFill>
                  <a:schemeClr val="tx1"/>
                </a:solidFill>
                <a:latin typeface="Roboto" pitchFamily="2" charset="0"/>
                <a:ea typeface="Roboto" pitchFamily="2" charset="0"/>
              </a:rPr>
              <a:t>. § 1188(a)</a:t>
            </a:r>
          </a:p>
        </p:txBody>
      </p:sp>
      <p:sp>
        <p:nvSpPr>
          <p:cNvPr id="21" name="Rectangle 20"/>
          <p:cNvSpPr/>
          <p:nvPr/>
        </p:nvSpPr>
        <p:spPr>
          <a:xfrm>
            <a:off x="2571864" y="5169945"/>
            <a:ext cx="2718553" cy="1314206"/>
          </a:xfrm>
          <a:prstGeom prst="rect">
            <a:avLst/>
          </a:prstGeom>
        </p:spPr>
        <p:txBody>
          <a:bodyPr wrap="square">
            <a:spAutoFit/>
          </a:bodyPr>
          <a:lstStyle/>
          <a:p>
            <a:pPr lvl="0" algn="just" defTabSz="488950">
              <a:lnSpc>
                <a:spcPct val="90000"/>
              </a:lnSpc>
              <a:spcBef>
                <a:spcPct val="0"/>
              </a:spcBef>
              <a:spcAft>
                <a:spcPct val="35000"/>
              </a:spcAft>
            </a:pPr>
            <a:r>
              <a:rPr lang="en-US" sz="1600" dirty="0">
                <a:latin typeface="Roboto" pitchFamily="2" charset="0"/>
                <a:ea typeface="Roboto" pitchFamily="2" charset="0"/>
              </a:rPr>
              <a:t>Debtor to file and serve Report 14 days before the date of the § 1888(a) status conference</a:t>
            </a:r>
          </a:p>
          <a:p>
            <a:pPr lvl="0" algn="just" defTabSz="488950">
              <a:lnSpc>
                <a:spcPct val="90000"/>
              </a:lnSpc>
              <a:spcBef>
                <a:spcPct val="0"/>
              </a:spcBef>
              <a:spcAft>
                <a:spcPct val="35000"/>
              </a:spcAft>
            </a:pPr>
            <a:r>
              <a:rPr lang="en-US" sz="1600" i="1" dirty="0">
                <a:latin typeface="Roboto" pitchFamily="2" charset="0"/>
                <a:ea typeface="Roboto" pitchFamily="2" charset="0"/>
              </a:rPr>
              <a:t>11 </a:t>
            </a:r>
            <a:r>
              <a:rPr lang="en-US" sz="1600" i="1" dirty="0" err="1">
                <a:latin typeface="Roboto" pitchFamily="2" charset="0"/>
                <a:ea typeface="Roboto" pitchFamily="2" charset="0"/>
              </a:rPr>
              <a:t>U.S.C</a:t>
            </a:r>
            <a:r>
              <a:rPr lang="en-US" sz="1600" i="1" dirty="0">
                <a:latin typeface="Roboto" pitchFamily="2" charset="0"/>
                <a:ea typeface="Roboto" pitchFamily="2" charset="0"/>
              </a:rPr>
              <a:t>. § 1188(c)</a:t>
            </a:r>
          </a:p>
        </p:txBody>
      </p:sp>
      <p:sp>
        <p:nvSpPr>
          <p:cNvPr id="22" name="TextBox 21"/>
          <p:cNvSpPr txBox="1"/>
          <p:nvPr/>
        </p:nvSpPr>
        <p:spPr>
          <a:xfrm>
            <a:off x="2689173" y="4470071"/>
            <a:ext cx="2601243" cy="646331"/>
          </a:xfrm>
          <a:prstGeom prst="rect">
            <a:avLst/>
          </a:prstGeom>
          <a:noFill/>
        </p:spPr>
        <p:txBody>
          <a:bodyPr wrap="square" rtlCol="0">
            <a:spAutoFit/>
          </a:bodyPr>
          <a:lstStyle/>
          <a:p>
            <a:r>
              <a:rPr lang="en-US" b="1" u="sng" dirty="0">
                <a:latin typeface="Roboto" pitchFamily="2" charset="0"/>
                <a:ea typeface="Roboto" pitchFamily="2" charset="0"/>
              </a:rPr>
              <a:t>Debtor’s Pre-Status </a:t>
            </a:r>
            <a:br>
              <a:rPr lang="en-US" b="1" u="sng" dirty="0">
                <a:latin typeface="Roboto" pitchFamily="2" charset="0"/>
                <a:ea typeface="Roboto" pitchFamily="2" charset="0"/>
              </a:rPr>
            </a:br>
            <a:r>
              <a:rPr lang="en-US" b="1" u="sng" dirty="0">
                <a:latin typeface="Roboto" pitchFamily="2" charset="0"/>
                <a:ea typeface="Roboto" pitchFamily="2" charset="0"/>
              </a:rPr>
              <a:t>Conference Report</a:t>
            </a:r>
          </a:p>
        </p:txBody>
      </p:sp>
      <p:sp>
        <p:nvSpPr>
          <p:cNvPr id="23" name="TextBox 22"/>
          <p:cNvSpPr txBox="1"/>
          <p:nvPr/>
        </p:nvSpPr>
        <p:spPr>
          <a:xfrm>
            <a:off x="2877167" y="801867"/>
            <a:ext cx="2255283" cy="646331"/>
          </a:xfrm>
          <a:prstGeom prst="rect">
            <a:avLst/>
          </a:prstGeom>
          <a:noFill/>
        </p:spPr>
        <p:txBody>
          <a:bodyPr wrap="square" rtlCol="0">
            <a:spAutoFit/>
          </a:bodyPr>
          <a:lstStyle/>
          <a:p>
            <a:r>
              <a:rPr lang="en-US" b="1" i="1" u="sng" dirty="0">
                <a:latin typeface="Roboto" pitchFamily="2" charset="0"/>
                <a:ea typeface="Roboto" pitchFamily="2" charset="0"/>
              </a:rPr>
              <a:t>§ 341 </a:t>
            </a:r>
            <a:r>
              <a:rPr lang="en-US" b="1" u="sng" dirty="0">
                <a:latin typeface="Roboto" pitchFamily="2" charset="0"/>
                <a:ea typeface="Roboto" pitchFamily="2" charset="0"/>
              </a:rPr>
              <a:t>Meeting of Creditors</a:t>
            </a:r>
          </a:p>
        </p:txBody>
      </p:sp>
      <p:sp>
        <p:nvSpPr>
          <p:cNvPr id="24" name="TextBox 23"/>
          <p:cNvSpPr txBox="1"/>
          <p:nvPr/>
        </p:nvSpPr>
        <p:spPr>
          <a:xfrm>
            <a:off x="2940227" y="1406416"/>
            <a:ext cx="2353729" cy="98311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69850" rIns="69850" bIns="104775" numCol="1" spcCol="1270" anchor="t" anchorCtr="0">
            <a:noAutofit/>
          </a:bodyPr>
          <a:lstStyle/>
          <a:p>
            <a:pPr lvl="0" algn="just" defTabSz="488950">
              <a:lnSpc>
                <a:spcPct val="90000"/>
              </a:lnSpc>
              <a:spcBef>
                <a:spcPct val="0"/>
              </a:spcBef>
              <a:spcAft>
                <a:spcPct val="35000"/>
              </a:spcAft>
            </a:pPr>
            <a:r>
              <a:rPr lang="en-US" sz="1600" dirty="0">
                <a:solidFill>
                  <a:schemeClr val="tx1"/>
                </a:solidFill>
                <a:latin typeface="Roboto" pitchFamily="2" charset="0"/>
                <a:ea typeface="Roboto" pitchFamily="2" charset="0"/>
              </a:rPr>
              <a:t>Meeting of Creditors and Equity Security holders </a:t>
            </a:r>
            <a:r>
              <a:rPr lang="en-US" sz="1600" i="0" kern="1200" dirty="0">
                <a:solidFill>
                  <a:schemeClr val="tx1"/>
                </a:solidFill>
                <a:latin typeface="Roboto" pitchFamily="2" charset="0"/>
                <a:ea typeface="Roboto" pitchFamily="2" charset="0"/>
              </a:rPr>
              <a:t>(to be set by Court)</a:t>
            </a:r>
          </a:p>
          <a:p>
            <a:pPr lvl="0" algn="l" defTabSz="488950">
              <a:lnSpc>
                <a:spcPct val="90000"/>
              </a:lnSpc>
              <a:spcBef>
                <a:spcPct val="0"/>
              </a:spcBef>
              <a:spcAft>
                <a:spcPct val="35000"/>
              </a:spcAft>
            </a:pPr>
            <a:r>
              <a:rPr lang="en-US" sz="1600" i="1" kern="1200" dirty="0">
                <a:solidFill>
                  <a:schemeClr val="tx1"/>
                </a:solidFill>
                <a:latin typeface="Roboto" pitchFamily="2" charset="0"/>
                <a:ea typeface="Roboto" pitchFamily="2" charset="0"/>
              </a:rPr>
              <a:t>11 </a:t>
            </a:r>
            <a:r>
              <a:rPr lang="en-US" sz="1600" i="1" kern="1200" dirty="0" err="1">
                <a:solidFill>
                  <a:schemeClr val="tx1"/>
                </a:solidFill>
                <a:latin typeface="Roboto" pitchFamily="2" charset="0"/>
                <a:ea typeface="Roboto" pitchFamily="2" charset="0"/>
              </a:rPr>
              <a:t>U.S.C</a:t>
            </a:r>
            <a:r>
              <a:rPr lang="en-US" sz="1600" i="1" kern="1200" dirty="0">
                <a:solidFill>
                  <a:schemeClr val="tx1"/>
                </a:solidFill>
                <a:latin typeface="Roboto" pitchFamily="2" charset="0"/>
                <a:ea typeface="Roboto" pitchFamily="2" charset="0"/>
              </a:rPr>
              <a:t>. § </a:t>
            </a:r>
            <a:r>
              <a:rPr lang="en-US" sz="1600" i="1" dirty="0">
                <a:solidFill>
                  <a:schemeClr val="tx1"/>
                </a:solidFill>
                <a:latin typeface="Roboto" pitchFamily="2" charset="0"/>
                <a:ea typeface="Roboto" pitchFamily="2" charset="0"/>
              </a:rPr>
              <a:t>341</a:t>
            </a:r>
            <a:r>
              <a:rPr lang="en-US" sz="1600" i="1" kern="1200" dirty="0">
                <a:solidFill>
                  <a:schemeClr val="tx1"/>
                </a:solidFill>
                <a:latin typeface="Roboto" pitchFamily="2" charset="0"/>
                <a:ea typeface="Roboto" pitchFamily="2" charset="0"/>
              </a:rPr>
              <a:t>(a)</a:t>
            </a:r>
          </a:p>
        </p:txBody>
      </p:sp>
      <p:sp>
        <p:nvSpPr>
          <p:cNvPr id="25" name="Rectangle 24"/>
          <p:cNvSpPr/>
          <p:nvPr/>
        </p:nvSpPr>
        <p:spPr>
          <a:xfrm>
            <a:off x="7800292" y="1356855"/>
            <a:ext cx="2270234" cy="1569660"/>
          </a:xfrm>
          <a:prstGeom prst="rect">
            <a:avLst/>
          </a:prstGeom>
        </p:spPr>
        <p:txBody>
          <a:bodyPr wrap="square">
            <a:spAutoFit/>
          </a:bodyPr>
          <a:lstStyle/>
          <a:p>
            <a:pPr lvl="0" algn="just"/>
            <a:r>
              <a:rPr lang="en-US" sz="1600" dirty="0">
                <a:latin typeface="Roboto" pitchFamily="2" charset="0"/>
                <a:ea typeface="Roboto" pitchFamily="2" charset="0"/>
              </a:rPr>
              <a:t>Not later than 90 days after the order for relief, file Plan </a:t>
            </a:r>
          </a:p>
          <a:p>
            <a:pPr lvl="0"/>
            <a:r>
              <a:rPr lang="en-US" sz="1600" i="1" dirty="0">
                <a:latin typeface="Roboto" pitchFamily="2" charset="0"/>
                <a:ea typeface="Roboto" pitchFamily="2" charset="0"/>
              </a:rPr>
              <a:t>11 </a:t>
            </a:r>
            <a:r>
              <a:rPr lang="en-US" sz="1600" i="1" dirty="0" err="1">
                <a:latin typeface="Roboto" pitchFamily="2" charset="0"/>
                <a:ea typeface="Roboto" pitchFamily="2" charset="0"/>
              </a:rPr>
              <a:t>U.S.C</a:t>
            </a:r>
            <a:r>
              <a:rPr lang="en-US" sz="1600" i="1" dirty="0">
                <a:latin typeface="Roboto" pitchFamily="2" charset="0"/>
                <a:ea typeface="Roboto" pitchFamily="2" charset="0"/>
              </a:rPr>
              <a:t>. § 1189</a:t>
            </a:r>
          </a:p>
          <a:p>
            <a:pPr lvl="0"/>
            <a:r>
              <a:rPr lang="en-US" sz="1600" dirty="0">
                <a:latin typeface="Roboto" pitchFamily="2" charset="0"/>
                <a:ea typeface="Roboto" pitchFamily="2" charset="0"/>
              </a:rPr>
              <a:t>No deadline for obtaining confirmation</a:t>
            </a:r>
          </a:p>
        </p:txBody>
      </p:sp>
      <p:sp>
        <p:nvSpPr>
          <p:cNvPr id="26" name="TextBox 25"/>
          <p:cNvSpPr txBox="1"/>
          <p:nvPr/>
        </p:nvSpPr>
        <p:spPr>
          <a:xfrm>
            <a:off x="7807477" y="1094334"/>
            <a:ext cx="647934" cy="369332"/>
          </a:xfrm>
          <a:prstGeom prst="rect">
            <a:avLst/>
          </a:prstGeom>
          <a:noFill/>
        </p:spPr>
        <p:txBody>
          <a:bodyPr wrap="none" rtlCol="0">
            <a:spAutoFit/>
          </a:bodyPr>
          <a:lstStyle/>
          <a:p>
            <a:r>
              <a:rPr lang="en-US" b="1" u="sng" dirty="0">
                <a:latin typeface="Roboto" pitchFamily="2" charset="0"/>
                <a:ea typeface="Roboto" pitchFamily="2" charset="0"/>
              </a:rPr>
              <a:t>Plan</a:t>
            </a:r>
          </a:p>
        </p:txBody>
      </p:sp>
      <p:sp>
        <p:nvSpPr>
          <p:cNvPr id="27" name="TextBox 26"/>
          <p:cNvSpPr txBox="1"/>
          <p:nvPr/>
        </p:nvSpPr>
        <p:spPr>
          <a:xfrm>
            <a:off x="5568591" y="4470665"/>
            <a:ext cx="2231701" cy="646331"/>
          </a:xfrm>
          <a:prstGeom prst="rect">
            <a:avLst/>
          </a:prstGeom>
          <a:noFill/>
        </p:spPr>
        <p:txBody>
          <a:bodyPr wrap="none" rtlCol="0">
            <a:spAutoFit/>
          </a:bodyPr>
          <a:lstStyle/>
          <a:p>
            <a:r>
              <a:rPr lang="en-US" b="1" u="sng" dirty="0">
                <a:latin typeface="Roboto" pitchFamily="2" charset="0"/>
                <a:ea typeface="Roboto" pitchFamily="2" charset="0"/>
              </a:rPr>
              <a:t>Proof of Claim </a:t>
            </a:r>
          </a:p>
          <a:p>
            <a:r>
              <a:rPr lang="en-US" b="1" u="sng" dirty="0">
                <a:latin typeface="Roboto" pitchFamily="2" charset="0"/>
                <a:ea typeface="Roboto" pitchFamily="2" charset="0"/>
              </a:rPr>
              <a:t>(non governmental)</a:t>
            </a:r>
          </a:p>
        </p:txBody>
      </p:sp>
      <p:sp>
        <p:nvSpPr>
          <p:cNvPr id="28" name="Rectangle 27"/>
          <p:cNvSpPr/>
          <p:nvPr/>
        </p:nvSpPr>
        <p:spPr>
          <a:xfrm>
            <a:off x="5596085" y="5111606"/>
            <a:ext cx="2718553" cy="929485"/>
          </a:xfrm>
          <a:prstGeom prst="rect">
            <a:avLst/>
          </a:prstGeom>
        </p:spPr>
        <p:txBody>
          <a:bodyPr wrap="square">
            <a:spAutoFit/>
          </a:bodyPr>
          <a:lstStyle/>
          <a:p>
            <a:pPr lvl="0" algn="just" defTabSz="488950">
              <a:lnSpc>
                <a:spcPct val="90000"/>
              </a:lnSpc>
              <a:spcBef>
                <a:spcPct val="0"/>
              </a:spcBef>
              <a:spcAft>
                <a:spcPct val="35000"/>
              </a:spcAft>
            </a:pPr>
            <a:r>
              <a:rPr lang="en-US" sz="1600" dirty="0">
                <a:latin typeface="Roboto" pitchFamily="2" charset="0"/>
                <a:ea typeface="Roboto" pitchFamily="2" charset="0"/>
              </a:rPr>
              <a:t>Not later than 70 days</a:t>
            </a:r>
          </a:p>
          <a:p>
            <a:pPr lvl="0" algn="just" defTabSz="488950">
              <a:lnSpc>
                <a:spcPct val="90000"/>
              </a:lnSpc>
              <a:spcBef>
                <a:spcPct val="0"/>
              </a:spcBef>
              <a:spcAft>
                <a:spcPct val="35000"/>
              </a:spcAft>
            </a:pPr>
            <a:r>
              <a:rPr lang="en-US" sz="1600" dirty="0">
                <a:latin typeface="Roboto" pitchFamily="2" charset="0"/>
                <a:ea typeface="Roboto" pitchFamily="2" charset="0"/>
              </a:rPr>
              <a:t>after the order of relief</a:t>
            </a:r>
          </a:p>
          <a:p>
            <a:pPr lvl="0" algn="just" defTabSz="488950">
              <a:lnSpc>
                <a:spcPct val="90000"/>
              </a:lnSpc>
              <a:spcBef>
                <a:spcPct val="0"/>
              </a:spcBef>
              <a:spcAft>
                <a:spcPct val="35000"/>
              </a:spcAft>
            </a:pPr>
            <a:r>
              <a:rPr lang="en-US" sz="1600" i="1" dirty="0">
                <a:latin typeface="Roboto" pitchFamily="2" charset="0"/>
                <a:ea typeface="Roboto" pitchFamily="2" charset="0"/>
              </a:rPr>
              <a:t>11 </a:t>
            </a:r>
            <a:r>
              <a:rPr lang="en-US" sz="1600" i="1" dirty="0" err="1">
                <a:latin typeface="Roboto" pitchFamily="2" charset="0"/>
                <a:ea typeface="Roboto" pitchFamily="2" charset="0"/>
              </a:rPr>
              <a:t>U.S.C</a:t>
            </a:r>
            <a:r>
              <a:rPr lang="en-US" sz="1600" i="1" dirty="0">
                <a:latin typeface="Roboto" pitchFamily="2" charset="0"/>
                <a:ea typeface="Roboto" pitchFamily="2" charset="0"/>
              </a:rPr>
              <a:t>. § 3002(c)</a:t>
            </a:r>
          </a:p>
        </p:txBody>
      </p:sp>
      <p:sp>
        <p:nvSpPr>
          <p:cNvPr id="35" name="TextBox 34"/>
          <p:cNvSpPr txBox="1"/>
          <p:nvPr/>
        </p:nvSpPr>
        <p:spPr>
          <a:xfrm>
            <a:off x="7717145" y="4487287"/>
            <a:ext cx="4051109" cy="369332"/>
          </a:xfrm>
          <a:prstGeom prst="rect">
            <a:avLst/>
          </a:prstGeom>
          <a:noFill/>
        </p:spPr>
        <p:txBody>
          <a:bodyPr wrap="none" rtlCol="0">
            <a:spAutoFit/>
          </a:bodyPr>
          <a:lstStyle/>
          <a:p>
            <a:r>
              <a:rPr lang="en-US" b="1" u="sng" dirty="0">
                <a:latin typeface="Roboto" pitchFamily="2" charset="0"/>
                <a:ea typeface="Roboto" pitchFamily="2" charset="0"/>
              </a:rPr>
              <a:t>Assume / Reject Executory Contracts</a:t>
            </a:r>
          </a:p>
        </p:txBody>
      </p:sp>
      <p:sp>
        <p:nvSpPr>
          <p:cNvPr id="36" name="TextBox 35"/>
          <p:cNvSpPr txBox="1"/>
          <p:nvPr/>
        </p:nvSpPr>
        <p:spPr>
          <a:xfrm>
            <a:off x="7717145" y="4307444"/>
            <a:ext cx="4046007" cy="2092881"/>
          </a:xfrm>
          <a:prstGeom prst="rect">
            <a:avLst/>
          </a:prstGeom>
          <a:noFill/>
        </p:spPr>
        <p:txBody>
          <a:bodyPr wrap="square" rtlCol="0">
            <a:spAutoFit/>
          </a:bodyPr>
          <a:lstStyle/>
          <a:p>
            <a:pPr lvl="0" algn="just"/>
            <a:endParaRPr lang="en-US" sz="1600" b="1" dirty="0">
              <a:solidFill>
                <a:schemeClr val="tx1"/>
              </a:solidFill>
              <a:latin typeface="Roboto" pitchFamily="2" charset="0"/>
              <a:ea typeface="Roboto" pitchFamily="2" charset="0"/>
            </a:endParaRPr>
          </a:p>
          <a:p>
            <a:pPr algn="just"/>
            <a:endParaRPr lang="en-US" sz="1600" b="1" dirty="0">
              <a:latin typeface="Roboto" pitchFamily="2" charset="0"/>
              <a:ea typeface="Roboto" pitchFamily="2" charset="0"/>
            </a:endParaRPr>
          </a:p>
          <a:p>
            <a:pPr algn="just"/>
            <a:r>
              <a:rPr lang="en-US" sz="1600" dirty="0">
                <a:latin typeface="Roboto" pitchFamily="2" charset="0"/>
                <a:ea typeface="Roboto" pitchFamily="2" charset="0"/>
              </a:rPr>
              <a:t>Confirmation but the court, on the request of any party to such contract or lease, may order to determine within a specified period of time whether to assume or reject such contract or lease.</a:t>
            </a:r>
          </a:p>
          <a:p>
            <a:pPr algn="just"/>
            <a:r>
              <a:rPr lang="en-US" sz="1600" i="1" dirty="0">
                <a:latin typeface="Roboto" pitchFamily="2" charset="0"/>
                <a:ea typeface="Roboto" pitchFamily="2" charset="0"/>
              </a:rPr>
              <a:t>11 </a:t>
            </a:r>
            <a:r>
              <a:rPr lang="en-US" sz="1600" i="1" dirty="0" err="1">
                <a:latin typeface="Roboto" pitchFamily="2" charset="0"/>
                <a:ea typeface="Roboto" pitchFamily="2" charset="0"/>
              </a:rPr>
              <a:t>U.S.C</a:t>
            </a:r>
            <a:r>
              <a:rPr lang="en-US" sz="1600" i="1" dirty="0">
                <a:latin typeface="Roboto" pitchFamily="2" charset="0"/>
                <a:ea typeface="Roboto" pitchFamily="2" charset="0"/>
              </a:rPr>
              <a:t>. 365(d)(2)</a:t>
            </a:r>
          </a:p>
        </p:txBody>
      </p:sp>
      <p:sp>
        <p:nvSpPr>
          <p:cNvPr id="37" name="TextBox 36"/>
          <p:cNvSpPr txBox="1"/>
          <p:nvPr/>
        </p:nvSpPr>
        <p:spPr>
          <a:xfrm>
            <a:off x="10175495" y="831200"/>
            <a:ext cx="1686680" cy="646331"/>
          </a:xfrm>
          <a:prstGeom prst="rect">
            <a:avLst/>
          </a:prstGeom>
          <a:noFill/>
        </p:spPr>
        <p:txBody>
          <a:bodyPr wrap="none" rtlCol="0">
            <a:spAutoFit/>
          </a:bodyPr>
          <a:lstStyle/>
          <a:p>
            <a:r>
              <a:rPr lang="en-US" b="1" u="sng" dirty="0">
                <a:latin typeface="Roboto" pitchFamily="2" charset="0"/>
                <a:ea typeface="Roboto" pitchFamily="2" charset="0"/>
              </a:rPr>
              <a:t>Government</a:t>
            </a:r>
          </a:p>
          <a:p>
            <a:pPr algn="ctr"/>
            <a:r>
              <a:rPr lang="en-US" b="1" u="sng" dirty="0">
                <a:latin typeface="Roboto" pitchFamily="2" charset="0"/>
                <a:ea typeface="Roboto" pitchFamily="2" charset="0"/>
              </a:rPr>
              <a:t>Proof of Claim</a:t>
            </a:r>
          </a:p>
        </p:txBody>
      </p:sp>
      <p:sp>
        <p:nvSpPr>
          <p:cNvPr id="38" name="Rectangle 37"/>
          <p:cNvSpPr/>
          <p:nvPr/>
        </p:nvSpPr>
        <p:spPr>
          <a:xfrm>
            <a:off x="10175495" y="1392854"/>
            <a:ext cx="1935113" cy="1951303"/>
          </a:xfrm>
          <a:prstGeom prst="rect">
            <a:avLst/>
          </a:prstGeom>
        </p:spPr>
        <p:txBody>
          <a:bodyPr wrap="square">
            <a:spAutoFit/>
          </a:bodyPr>
          <a:lstStyle/>
          <a:p>
            <a:pPr lvl="0" algn="just" defTabSz="488950">
              <a:lnSpc>
                <a:spcPct val="90000"/>
              </a:lnSpc>
              <a:spcBef>
                <a:spcPct val="0"/>
              </a:spcBef>
              <a:spcAft>
                <a:spcPct val="35000"/>
              </a:spcAft>
            </a:pPr>
            <a:r>
              <a:rPr lang="en-US" sz="1600" dirty="0">
                <a:latin typeface="Roboto" pitchFamily="2" charset="0"/>
                <a:ea typeface="Roboto" pitchFamily="2" charset="0"/>
              </a:rPr>
              <a:t>Not later than 180 days after the order of relief, or 60 days after the date of the filing of the tax return</a:t>
            </a:r>
          </a:p>
          <a:p>
            <a:pPr lvl="0" defTabSz="488950">
              <a:lnSpc>
                <a:spcPct val="90000"/>
              </a:lnSpc>
              <a:spcBef>
                <a:spcPct val="0"/>
              </a:spcBef>
              <a:spcAft>
                <a:spcPct val="35000"/>
              </a:spcAft>
            </a:pPr>
            <a:r>
              <a:rPr lang="en-US" sz="1600" i="1" dirty="0">
                <a:latin typeface="Roboto" pitchFamily="2" charset="0"/>
                <a:ea typeface="Roboto" pitchFamily="2" charset="0"/>
              </a:rPr>
              <a:t>11 </a:t>
            </a:r>
            <a:r>
              <a:rPr lang="en-US" sz="1600" i="1" dirty="0" err="1">
                <a:latin typeface="Roboto" pitchFamily="2" charset="0"/>
                <a:ea typeface="Roboto" pitchFamily="2" charset="0"/>
              </a:rPr>
              <a:t>U.S.C</a:t>
            </a:r>
            <a:r>
              <a:rPr lang="en-US" sz="1600" i="1" dirty="0">
                <a:latin typeface="Roboto" pitchFamily="2" charset="0"/>
                <a:ea typeface="Roboto" pitchFamily="2" charset="0"/>
              </a:rPr>
              <a:t>. § 3002(c)(1)</a:t>
            </a:r>
          </a:p>
        </p:txBody>
      </p:sp>
    </p:spTree>
    <p:extLst>
      <p:ext uri="{BB962C8B-B14F-4D97-AF65-F5344CB8AC3E}">
        <p14:creationId xmlns:p14="http://schemas.microsoft.com/office/powerpoint/2010/main" val="276941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51270" y="6250495"/>
            <a:ext cx="1541492" cy="607505"/>
          </a:xfrm>
        </p:spPr>
      </p:pic>
      <p:sp>
        <p:nvSpPr>
          <p:cNvPr id="5" name="TextBox 4"/>
          <p:cNvSpPr txBox="1"/>
          <p:nvPr/>
        </p:nvSpPr>
        <p:spPr>
          <a:xfrm>
            <a:off x="1234440" y="223338"/>
            <a:ext cx="10219464" cy="646331"/>
          </a:xfrm>
          <a:prstGeom prst="rect">
            <a:avLst/>
          </a:prstGeom>
          <a:noFill/>
        </p:spPr>
        <p:txBody>
          <a:bodyPr wrap="none" rtlCol="0">
            <a:spAutoFit/>
          </a:bodyPr>
          <a:lstStyle/>
          <a:p>
            <a:pPr algn="ctr"/>
            <a:r>
              <a:rPr lang="en-US" b="1" dirty="0">
                <a:latin typeface="Roboto" pitchFamily="2" charset="0"/>
                <a:ea typeface="Roboto" pitchFamily="2" charset="0"/>
              </a:rPr>
              <a:t>Differences between a Small Business Debtor Reorganization and Other Types of Reorganization</a:t>
            </a:r>
          </a:p>
          <a:p>
            <a:pPr algn="ctr"/>
            <a:endParaRPr lang="en-US" dirty="0"/>
          </a:p>
        </p:txBody>
      </p:sp>
      <p:pic>
        <p:nvPicPr>
          <p:cNvPr id="11" name="Picture 10"/>
          <p:cNvPicPr>
            <a:picLocks noChangeAspect="1"/>
          </p:cNvPicPr>
          <p:nvPr/>
        </p:nvPicPr>
        <p:blipFill>
          <a:blip r:embed="rId3"/>
          <a:stretch>
            <a:fillRect/>
          </a:stretch>
        </p:blipFill>
        <p:spPr>
          <a:xfrm>
            <a:off x="1556711" y="742485"/>
            <a:ext cx="9094559" cy="5957216"/>
          </a:xfrm>
          <a:prstGeom prst="rect">
            <a:avLst/>
          </a:prstGeom>
        </p:spPr>
      </p:pic>
    </p:spTree>
    <p:extLst>
      <p:ext uri="{BB962C8B-B14F-4D97-AF65-F5344CB8AC3E}">
        <p14:creationId xmlns:p14="http://schemas.microsoft.com/office/powerpoint/2010/main" val="627941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51270" y="6250495"/>
            <a:ext cx="1541492" cy="607505"/>
          </a:xfrm>
        </p:spPr>
      </p:pic>
      <p:sp>
        <p:nvSpPr>
          <p:cNvPr id="5" name="TextBox 4"/>
          <p:cNvSpPr txBox="1"/>
          <p:nvPr/>
        </p:nvSpPr>
        <p:spPr>
          <a:xfrm>
            <a:off x="1234440" y="223338"/>
            <a:ext cx="10219464" cy="646331"/>
          </a:xfrm>
          <a:prstGeom prst="rect">
            <a:avLst/>
          </a:prstGeom>
          <a:noFill/>
        </p:spPr>
        <p:txBody>
          <a:bodyPr wrap="none" rtlCol="0">
            <a:spAutoFit/>
          </a:bodyPr>
          <a:lstStyle/>
          <a:p>
            <a:pPr algn="ctr"/>
            <a:r>
              <a:rPr lang="en-US" b="1" dirty="0">
                <a:latin typeface="Roboto" pitchFamily="2" charset="0"/>
                <a:ea typeface="Roboto" pitchFamily="2" charset="0"/>
              </a:rPr>
              <a:t>Differences between a Small Business Debtor Reorganization and Other Types of Reorganization</a:t>
            </a:r>
          </a:p>
          <a:p>
            <a:pPr algn="ctr"/>
            <a:endParaRPr lang="en-US" dirty="0"/>
          </a:p>
        </p:txBody>
      </p:sp>
      <p:pic>
        <p:nvPicPr>
          <p:cNvPr id="2" name="Picture 1"/>
          <p:cNvPicPr>
            <a:picLocks noChangeAspect="1"/>
          </p:cNvPicPr>
          <p:nvPr/>
        </p:nvPicPr>
        <p:blipFill>
          <a:blip r:embed="rId3"/>
          <a:stretch>
            <a:fillRect/>
          </a:stretch>
        </p:blipFill>
        <p:spPr>
          <a:xfrm>
            <a:off x="1457325" y="649512"/>
            <a:ext cx="9277350" cy="5791200"/>
          </a:xfrm>
          <a:prstGeom prst="rect">
            <a:avLst/>
          </a:prstGeom>
        </p:spPr>
      </p:pic>
    </p:spTree>
    <p:extLst>
      <p:ext uri="{BB962C8B-B14F-4D97-AF65-F5344CB8AC3E}">
        <p14:creationId xmlns:p14="http://schemas.microsoft.com/office/powerpoint/2010/main" val="187474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51270" y="6250495"/>
            <a:ext cx="1541492" cy="607505"/>
          </a:xfrm>
        </p:spPr>
      </p:pic>
      <p:sp>
        <p:nvSpPr>
          <p:cNvPr id="5" name="TextBox 4"/>
          <p:cNvSpPr txBox="1"/>
          <p:nvPr/>
        </p:nvSpPr>
        <p:spPr>
          <a:xfrm>
            <a:off x="1234440" y="223338"/>
            <a:ext cx="10219464" cy="646331"/>
          </a:xfrm>
          <a:prstGeom prst="rect">
            <a:avLst/>
          </a:prstGeom>
          <a:noFill/>
        </p:spPr>
        <p:txBody>
          <a:bodyPr wrap="none" rtlCol="0">
            <a:spAutoFit/>
          </a:bodyPr>
          <a:lstStyle/>
          <a:p>
            <a:pPr algn="ctr"/>
            <a:r>
              <a:rPr lang="en-US" b="1" dirty="0">
                <a:latin typeface="Roboto" pitchFamily="2" charset="0"/>
                <a:ea typeface="Roboto" pitchFamily="2" charset="0"/>
              </a:rPr>
              <a:t>Differences between a Small Business Debtor Reorganization and Other Types of Reorganization</a:t>
            </a:r>
          </a:p>
          <a:p>
            <a:pPr algn="ctr"/>
            <a:endParaRPr lang="en-US" dirty="0"/>
          </a:p>
        </p:txBody>
      </p:sp>
      <p:pic>
        <p:nvPicPr>
          <p:cNvPr id="6" name="Picture 5"/>
          <p:cNvPicPr>
            <a:picLocks noChangeAspect="1"/>
          </p:cNvPicPr>
          <p:nvPr/>
        </p:nvPicPr>
        <p:blipFill>
          <a:blip r:embed="rId3"/>
          <a:stretch>
            <a:fillRect/>
          </a:stretch>
        </p:blipFill>
        <p:spPr>
          <a:xfrm>
            <a:off x="1442811" y="599394"/>
            <a:ext cx="9277350" cy="6181725"/>
          </a:xfrm>
          <a:prstGeom prst="rect">
            <a:avLst/>
          </a:prstGeom>
        </p:spPr>
      </p:pic>
    </p:spTree>
    <p:extLst>
      <p:ext uri="{BB962C8B-B14F-4D97-AF65-F5344CB8AC3E}">
        <p14:creationId xmlns:p14="http://schemas.microsoft.com/office/powerpoint/2010/main" val="19896785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1657</TotalTime>
  <Words>1423</Words>
  <Application>Microsoft Office PowerPoint</Application>
  <PresentationFormat>Widescreen</PresentationFormat>
  <Paragraphs>110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Roboto</vt:lpstr>
      <vt:lpstr>Symbol</vt:lpstr>
      <vt:lpstr>Office Theme</vt:lpstr>
      <vt:lpstr>PowerPoint Presentation</vt:lpstr>
      <vt:lpstr>Robert P. Charbonneau Founding Member rpc@agentislaw.com </vt:lpstr>
      <vt:lpstr>Jacqueline Calderín Founding Member jc@agentislaw.com </vt:lpstr>
      <vt:lpstr>Daniel D. Sparks Partner ddsparks@csattorneys.com  </vt:lpstr>
      <vt:lpstr>Subchapter V Case Timeline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Socorro</dc:creator>
  <cp:lastModifiedBy>Kellie M. Zachman</cp:lastModifiedBy>
  <cp:revision>14</cp:revision>
  <cp:lastPrinted>2020-09-30T15:47:05Z</cp:lastPrinted>
  <dcterms:created xsi:type="dcterms:W3CDTF">2020-09-30T14:10:46Z</dcterms:created>
  <dcterms:modified xsi:type="dcterms:W3CDTF">2020-10-02T15:33:19Z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Sk">
    <vt:i4>1784397</vt:i4>
  </property>
  <property fmtid="{D5CDD505-2E9C-101B-9397-08002B2CF9AE}" pid="3" name="CaseSk">
    <vt:i4>3813</vt:i4>
  </property>
</Properties>
</file>